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06" r:id="rId4"/>
    <p:sldId id="284" r:id="rId5"/>
    <p:sldId id="258" r:id="rId6"/>
    <p:sldId id="259" r:id="rId7"/>
    <p:sldId id="260" r:id="rId8"/>
    <p:sldId id="261" r:id="rId9"/>
    <p:sldId id="285" r:id="rId10"/>
    <p:sldId id="262" r:id="rId11"/>
    <p:sldId id="263" r:id="rId12"/>
    <p:sldId id="264" r:id="rId13"/>
    <p:sldId id="265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7" r:id="rId23"/>
    <p:sldId id="274" r:id="rId24"/>
    <p:sldId id="275" r:id="rId25"/>
    <p:sldId id="277" r:id="rId26"/>
    <p:sldId id="278" r:id="rId27"/>
    <p:sldId id="283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요" id="{351FFFD6-1E8E-454D-A322-E8E60B76EC24}">
          <p14:sldIdLst>
            <p14:sldId id="256"/>
            <p14:sldId id="257"/>
            <p14:sldId id="306"/>
          </p14:sldIdLst>
        </p14:section>
        <p14:section name="1. UI/UX전략수립" id="{59378512-782C-4F8E-BA17-59B15B470859}">
          <p14:sldIdLst>
            <p14:sldId id="284"/>
            <p14:sldId id="258"/>
            <p14:sldId id="259"/>
            <p14:sldId id="260"/>
            <p14:sldId id="261"/>
            <p14:sldId id="285"/>
            <p14:sldId id="262"/>
            <p14:sldId id="263"/>
            <p14:sldId id="264"/>
            <p14:sldId id="265"/>
            <p14:sldId id="286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2. UI 디자인" id="{25CB81CC-ADCB-4ED4-8AE0-3EA228F335B5}">
          <p14:sldIdLst>
            <p14:sldId id="287"/>
            <p14:sldId id="274"/>
            <p14:sldId id="275"/>
            <p14:sldId id="277"/>
            <p14:sldId id="278"/>
            <p14:sldId id="28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2325" autoAdjust="0"/>
    <p:restoredTop sz="94660"/>
  </p:normalViewPr>
  <p:slideViewPr>
    <p:cSldViewPr>
      <p:cViewPr varScale="1">
        <p:scale>
          <a:sx n="106" d="100"/>
          <a:sy n="106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515B6-5815-48FE-B083-7C439DC4294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844121F-0F13-4023-8364-6F6C9FFFF864}">
      <dgm:prSet phldrT="[텍스트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accent3">
                  <a:lumMod val="75000"/>
                </a:schemeClr>
              </a:solidFill>
            </a:rPr>
            <a:t>문화콘텐츠앱</a:t>
          </a:r>
          <a:endParaRPr lang="ko-KR" altLang="en-US" dirty="0">
            <a:solidFill>
              <a:schemeClr val="accent3">
                <a:lumMod val="75000"/>
              </a:schemeClr>
            </a:solidFill>
          </a:endParaRPr>
        </a:p>
      </dgm:t>
    </dgm:pt>
    <dgm:pt modelId="{D86B6773-6E00-4535-8C4E-D3411DCCA083}" type="parTrans" cxnId="{2CB9DED1-37CF-4180-B60E-7E0751546D17}">
      <dgm:prSet/>
      <dgm:spPr/>
      <dgm:t>
        <a:bodyPr/>
        <a:lstStyle/>
        <a:p>
          <a:pPr latinLnBrk="1"/>
          <a:endParaRPr lang="ko-KR" altLang="en-US"/>
        </a:p>
      </dgm:t>
    </dgm:pt>
    <dgm:pt modelId="{CBEB16A9-30E0-44B9-A335-82106941E049}" type="sibTrans" cxnId="{2CB9DED1-37CF-4180-B60E-7E0751546D17}">
      <dgm:prSet/>
      <dgm:spPr/>
      <dgm:t>
        <a:bodyPr/>
        <a:lstStyle/>
        <a:p>
          <a:pPr latinLnBrk="1"/>
          <a:endParaRPr lang="ko-KR" altLang="en-US"/>
        </a:p>
      </dgm:t>
    </dgm:pt>
    <dgm:pt modelId="{F0532E13-D01B-44F0-85B9-DFC60AD05C57}">
      <dgm:prSet phldrT="[텍스트]"/>
      <dgm:spPr/>
      <dgm:t>
        <a:bodyPr/>
        <a:lstStyle/>
        <a:p>
          <a:pPr latinLnBrk="1"/>
          <a:r>
            <a:rPr lang="ko-KR" altLang="en-US" dirty="0" smtClean="0"/>
            <a:t>직관적인</a:t>
          </a:r>
          <a:endParaRPr lang="en-US" altLang="ko-KR" dirty="0" smtClean="0"/>
        </a:p>
        <a:p>
          <a:pPr latinLnBrk="1"/>
          <a:r>
            <a:rPr lang="ko-KR" altLang="en-US" dirty="0" smtClean="0"/>
            <a:t>입출력 환경</a:t>
          </a:r>
          <a:endParaRPr lang="ko-KR" altLang="en-US" dirty="0"/>
        </a:p>
      </dgm:t>
    </dgm:pt>
    <dgm:pt modelId="{8E55DB8B-10AE-49B6-BAEB-32A36F3CF5DC}" type="parTrans" cxnId="{5754F88D-6119-47AA-86C3-4DD3B31313C8}">
      <dgm:prSet/>
      <dgm:spPr/>
      <dgm:t>
        <a:bodyPr/>
        <a:lstStyle/>
        <a:p>
          <a:pPr latinLnBrk="1"/>
          <a:endParaRPr lang="ko-KR" altLang="en-US"/>
        </a:p>
      </dgm:t>
    </dgm:pt>
    <dgm:pt modelId="{AFAA1659-B288-46E7-B57D-BB56389B889B}" type="sibTrans" cxnId="{5754F88D-6119-47AA-86C3-4DD3B31313C8}">
      <dgm:prSet/>
      <dgm:spPr/>
      <dgm:t>
        <a:bodyPr/>
        <a:lstStyle/>
        <a:p>
          <a:pPr latinLnBrk="1"/>
          <a:endParaRPr lang="ko-KR" altLang="en-US"/>
        </a:p>
      </dgm:t>
    </dgm:pt>
    <dgm:pt modelId="{493065EF-BADF-40A8-BBC1-504248753055}">
      <dgm:prSet phldrT="[텍스트]"/>
      <dgm:spPr/>
      <dgm:t>
        <a:bodyPr/>
        <a:lstStyle/>
        <a:p>
          <a:pPr latinLnBrk="1"/>
          <a:r>
            <a:rPr lang="ko-KR" altLang="en-US" dirty="0" smtClean="0"/>
            <a:t>사용자 중심의</a:t>
          </a:r>
          <a:endParaRPr lang="en-US" altLang="ko-KR" dirty="0" smtClean="0"/>
        </a:p>
        <a:p>
          <a:pPr latinLnBrk="1"/>
          <a:r>
            <a:rPr lang="ko-KR" altLang="en-US" dirty="0" smtClean="0"/>
            <a:t>콘텐츠 제공</a:t>
          </a:r>
          <a:endParaRPr lang="ko-KR" altLang="en-US" dirty="0"/>
        </a:p>
      </dgm:t>
    </dgm:pt>
    <dgm:pt modelId="{6E40E2E7-5CCC-476E-8162-50CF2EE07099}" type="parTrans" cxnId="{587BBBC5-89D6-4CF6-9316-715E9B5AFC74}">
      <dgm:prSet/>
      <dgm:spPr/>
      <dgm:t>
        <a:bodyPr/>
        <a:lstStyle/>
        <a:p>
          <a:pPr latinLnBrk="1"/>
          <a:endParaRPr lang="ko-KR" altLang="en-US"/>
        </a:p>
      </dgm:t>
    </dgm:pt>
    <dgm:pt modelId="{C5F41112-AAC7-4249-98A7-630BE692C6D4}" type="sibTrans" cxnId="{587BBBC5-89D6-4CF6-9316-715E9B5AFC74}">
      <dgm:prSet/>
      <dgm:spPr/>
      <dgm:t>
        <a:bodyPr/>
        <a:lstStyle/>
        <a:p>
          <a:pPr latinLnBrk="1"/>
          <a:endParaRPr lang="ko-KR" altLang="en-US"/>
        </a:p>
      </dgm:t>
    </dgm:pt>
    <dgm:pt modelId="{992726EB-8659-4D2E-83B8-0169F0292709}">
      <dgm:prSet phldrT="[텍스트]"/>
      <dgm:spPr/>
      <dgm:t>
        <a:bodyPr/>
        <a:lstStyle/>
        <a:p>
          <a:pPr latinLnBrk="1"/>
          <a:r>
            <a:rPr lang="ko-KR" altLang="en-US" dirty="0" smtClean="0"/>
            <a:t>문화콘텐츠 앱의</a:t>
          </a:r>
          <a:endParaRPr lang="en-US" altLang="ko-KR" dirty="0" smtClean="0"/>
        </a:p>
        <a:p>
          <a:pPr latinLnBrk="1"/>
          <a:r>
            <a:rPr lang="ko-KR" altLang="en-US" dirty="0" smtClean="0"/>
            <a:t>감성 전달</a:t>
          </a:r>
          <a:endParaRPr lang="ko-KR" altLang="en-US" dirty="0"/>
        </a:p>
      </dgm:t>
    </dgm:pt>
    <dgm:pt modelId="{B4C8EB25-9366-4543-90F6-C5B2651175DA}" type="parTrans" cxnId="{589B752A-4553-420E-96C4-4E346ECC6FE9}">
      <dgm:prSet/>
      <dgm:spPr/>
      <dgm:t>
        <a:bodyPr/>
        <a:lstStyle/>
        <a:p>
          <a:pPr latinLnBrk="1"/>
          <a:endParaRPr lang="ko-KR" altLang="en-US"/>
        </a:p>
      </dgm:t>
    </dgm:pt>
    <dgm:pt modelId="{55DB139F-3552-486C-B34E-C5950F5E77BD}" type="sibTrans" cxnId="{589B752A-4553-420E-96C4-4E346ECC6FE9}">
      <dgm:prSet/>
      <dgm:spPr/>
      <dgm:t>
        <a:bodyPr/>
        <a:lstStyle/>
        <a:p>
          <a:pPr latinLnBrk="1"/>
          <a:endParaRPr lang="ko-KR" altLang="en-US"/>
        </a:p>
      </dgm:t>
    </dgm:pt>
    <dgm:pt modelId="{3773F7FC-8B43-4C03-B6BD-25BAB96B155B}" type="pres">
      <dgm:prSet presAssocID="{E76515B6-5815-48FE-B083-7C439DC429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F45AAA-8BAB-48C7-9DA8-5F938FA52EFD}" type="pres">
      <dgm:prSet presAssocID="{E844121F-0F13-4023-8364-6F6C9FFFF864}" presName="hierRoot1" presStyleCnt="0">
        <dgm:presLayoutVars>
          <dgm:hierBranch val="init"/>
        </dgm:presLayoutVars>
      </dgm:prSet>
      <dgm:spPr/>
    </dgm:pt>
    <dgm:pt modelId="{84D6BF59-4F69-4518-948D-F150A66C8354}" type="pres">
      <dgm:prSet presAssocID="{E844121F-0F13-4023-8364-6F6C9FFFF864}" presName="rootComposite1" presStyleCnt="0"/>
      <dgm:spPr/>
    </dgm:pt>
    <dgm:pt modelId="{2E5BE098-C86B-4EAC-BC9A-E15850FFCBEC}" type="pres">
      <dgm:prSet presAssocID="{E844121F-0F13-4023-8364-6F6C9FFFF86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CDDC27-E0EA-4CA6-AD45-E8309E1FD7C8}" type="pres">
      <dgm:prSet presAssocID="{E844121F-0F13-4023-8364-6F6C9FFFF86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AE371D8-B8CF-418C-8BBA-DAF9CBB05752}" type="pres">
      <dgm:prSet presAssocID="{E844121F-0F13-4023-8364-6F6C9FFFF864}" presName="hierChild2" presStyleCnt="0"/>
      <dgm:spPr/>
    </dgm:pt>
    <dgm:pt modelId="{C26B00B3-F359-47B7-868E-C7FE93D719E1}" type="pres">
      <dgm:prSet presAssocID="{8E55DB8B-10AE-49B6-BAEB-32A36F3CF5DC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94FE71D-60F4-45FE-9C44-DD5189B2F38A}" type="pres">
      <dgm:prSet presAssocID="{F0532E13-D01B-44F0-85B9-DFC60AD05C57}" presName="hierRoot2" presStyleCnt="0">
        <dgm:presLayoutVars>
          <dgm:hierBranch val="init"/>
        </dgm:presLayoutVars>
      </dgm:prSet>
      <dgm:spPr/>
    </dgm:pt>
    <dgm:pt modelId="{82DBDBAE-A957-4DC3-BBD2-E3B1E69AC6A3}" type="pres">
      <dgm:prSet presAssocID="{F0532E13-D01B-44F0-85B9-DFC60AD05C57}" presName="rootComposite" presStyleCnt="0"/>
      <dgm:spPr/>
    </dgm:pt>
    <dgm:pt modelId="{8ACF5EA8-88C0-46BC-A087-4B3B2C7E19C5}" type="pres">
      <dgm:prSet presAssocID="{F0532E13-D01B-44F0-85B9-DFC60AD05C5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30EB7-A81B-4A34-96A4-44DDB963654E}" type="pres">
      <dgm:prSet presAssocID="{F0532E13-D01B-44F0-85B9-DFC60AD05C5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6ECB9C7-7256-47E6-A856-D466057976A3}" type="pres">
      <dgm:prSet presAssocID="{F0532E13-D01B-44F0-85B9-DFC60AD05C57}" presName="hierChild4" presStyleCnt="0"/>
      <dgm:spPr/>
    </dgm:pt>
    <dgm:pt modelId="{C54D4F66-8742-4469-806D-8C55590B3D77}" type="pres">
      <dgm:prSet presAssocID="{F0532E13-D01B-44F0-85B9-DFC60AD05C57}" presName="hierChild5" presStyleCnt="0"/>
      <dgm:spPr/>
    </dgm:pt>
    <dgm:pt modelId="{3EBD4335-0546-49E0-A0DC-7AD4D1D82271}" type="pres">
      <dgm:prSet presAssocID="{6E40E2E7-5CCC-476E-8162-50CF2EE07099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DC76819-9BE2-4C0A-9792-AFA31DAA2004}" type="pres">
      <dgm:prSet presAssocID="{493065EF-BADF-40A8-BBC1-504248753055}" presName="hierRoot2" presStyleCnt="0">
        <dgm:presLayoutVars>
          <dgm:hierBranch val="init"/>
        </dgm:presLayoutVars>
      </dgm:prSet>
      <dgm:spPr/>
    </dgm:pt>
    <dgm:pt modelId="{79A4C01E-FF1B-4F19-89A5-C16F2A941C24}" type="pres">
      <dgm:prSet presAssocID="{493065EF-BADF-40A8-BBC1-504248753055}" presName="rootComposite" presStyleCnt="0"/>
      <dgm:spPr/>
    </dgm:pt>
    <dgm:pt modelId="{87910672-F77C-43F4-8F11-94A511EF2E7C}" type="pres">
      <dgm:prSet presAssocID="{493065EF-BADF-40A8-BBC1-50424875305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124803-5225-428D-8EA1-000943E9A962}" type="pres">
      <dgm:prSet presAssocID="{493065EF-BADF-40A8-BBC1-504248753055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19BC999-9B34-43EA-8B70-BCE1237DE982}" type="pres">
      <dgm:prSet presAssocID="{493065EF-BADF-40A8-BBC1-504248753055}" presName="hierChild4" presStyleCnt="0"/>
      <dgm:spPr/>
    </dgm:pt>
    <dgm:pt modelId="{31D257B6-896B-4F2D-9CA6-8834109DEA8F}" type="pres">
      <dgm:prSet presAssocID="{493065EF-BADF-40A8-BBC1-504248753055}" presName="hierChild5" presStyleCnt="0"/>
      <dgm:spPr/>
    </dgm:pt>
    <dgm:pt modelId="{1E913846-637A-47B5-A527-BBB469E21F7A}" type="pres">
      <dgm:prSet presAssocID="{B4C8EB25-9366-4543-90F6-C5B2651175DA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04D7A3B-FD51-482B-AC63-76CDD93B07AA}" type="pres">
      <dgm:prSet presAssocID="{992726EB-8659-4D2E-83B8-0169F0292709}" presName="hierRoot2" presStyleCnt="0">
        <dgm:presLayoutVars>
          <dgm:hierBranch val="init"/>
        </dgm:presLayoutVars>
      </dgm:prSet>
      <dgm:spPr/>
    </dgm:pt>
    <dgm:pt modelId="{2439223D-3F0F-458C-BAA8-DAE6F82556D3}" type="pres">
      <dgm:prSet presAssocID="{992726EB-8659-4D2E-83B8-0169F0292709}" presName="rootComposite" presStyleCnt="0"/>
      <dgm:spPr/>
    </dgm:pt>
    <dgm:pt modelId="{16B64332-2789-47AB-9672-4D63F6315314}" type="pres">
      <dgm:prSet presAssocID="{992726EB-8659-4D2E-83B8-0169F02927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8D6990-3670-4D8C-A999-F2315A7966AD}" type="pres">
      <dgm:prSet presAssocID="{992726EB-8659-4D2E-83B8-0169F0292709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D5F7BD3-7E72-438E-BDDC-C49A718D9004}" type="pres">
      <dgm:prSet presAssocID="{992726EB-8659-4D2E-83B8-0169F0292709}" presName="hierChild4" presStyleCnt="0"/>
      <dgm:spPr/>
    </dgm:pt>
    <dgm:pt modelId="{5270F9E2-1E07-43D7-BF3D-7E876AB9EB65}" type="pres">
      <dgm:prSet presAssocID="{992726EB-8659-4D2E-83B8-0169F0292709}" presName="hierChild5" presStyleCnt="0"/>
      <dgm:spPr/>
    </dgm:pt>
    <dgm:pt modelId="{6C4AC18D-23E2-4191-B493-CC0CACCBDAF9}" type="pres">
      <dgm:prSet presAssocID="{E844121F-0F13-4023-8364-6F6C9FFFF864}" presName="hierChild3" presStyleCnt="0"/>
      <dgm:spPr/>
    </dgm:pt>
  </dgm:ptLst>
  <dgm:cxnLst>
    <dgm:cxn modelId="{15961DD4-7CBD-46A8-9C4D-AB93EC919EA4}" type="presOf" srcId="{493065EF-BADF-40A8-BBC1-504248753055}" destId="{F6124803-5225-428D-8EA1-000943E9A962}" srcOrd="1" destOrd="0" presId="urn:microsoft.com/office/officeart/2005/8/layout/orgChart1"/>
    <dgm:cxn modelId="{B6CC859D-8F65-4922-BEA1-F67C4FF73AC8}" type="presOf" srcId="{6E40E2E7-5CCC-476E-8162-50CF2EE07099}" destId="{3EBD4335-0546-49E0-A0DC-7AD4D1D82271}" srcOrd="0" destOrd="0" presId="urn:microsoft.com/office/officeart/2005/8/layout/orgChart1"/>
    <dgm:cxn modelId="{21886C8A-9EA9-4151-BF2E-C1369E2E89CE}" type="presOf" srcId="{E76515B6-5815-48FE-B083-7C439DC42948}" destId="{3773F7FC-8B43-4C03-B6BD-25BAB96B155B}" srcOrd="0" destOrd="0" presId="urn:microsoft.com/office/officeart/2005/8/layout/orgChart1"/>
    <dgm:cxn modelId="{4CF6B1AA-D431-4CE5-9DFB-CC7FE468DB8D}" type="presOf" srcId="{E844121F-0F13-4023-8364-6F6C9FFFF864}" destId="{2E5BE098-C86B-4EAC-BC9A-E15850FFCBEC}" srcOrd="0" destOrd="0" presId="urn:microsoft.com/office/officeart/2005/8/layout/orgChart1"/>
    <dgm:cxn modelId="{E3E8C8C0-1390-4E31-AE30-2B5827D1021B}" type="presOf" srcId="{F0532E13-D01B-44F0-85B9-DFC60AD05C57}" destId="{47D30EB7-A81B-4A34-96A4-44DDB963654E}" srcOrd="1" destOrd="0" presId="urn:microsoft.com/office/officeart/2005/8/layout/orgChart1"/>
    <dgm:cxn modelId="{587BBBC5-89D6-4CF6-9316-715E9B5AFC74}" srcId="{E844121F-0F13-4023-8364-6F6C9FFFF864}" destId="{493065EF-BADF-40A8-BBC1-504248753055}" srcOrd="1" destOrd="0" parTransId="{6E40E2E7-5CCC-476E-8162-50CF2EE07099}" sibTransId="{C5F41112-AAC7-4249-98A7-630BE692C6D4}"/>
    <dgm:cxn modelId="{2CB9DED1-37CF-4180-B60E-7E0751546D17}" srcId="{E76515B6-5815-48FE-B083-7C439DC42948}" destId="{E844121F-0F13-4023-8364-6F6C9FFFF864}" srcOrd="0" destOrd="0" parTransId="{D86B6773-6E00-4535-8C4E-D3411DCCA083}" sibTransId="{CBEB16A9-30E0-44B9-A335-82106941E049}"/>
    <dgm:cxn modelId="{23612434-0651-4AAD-9F59-D994ECFB9C58}" type="presOf" srcId="{992726EB-8659-4D2E-83B8-0169F0292709}" destId="{16B64332-2789-47AB-9672-4D63F6315314}" srcOrd="0" destOrd="0" presId="urn:microsoft.com/office/officeart/2005/8/layout/orgChart1"/>
    <dgm:cxn modelId="{AD5D31EB-5C88-4DA0-A956-C197902B9D00}" type="presOf" srcId="{8E55DB8B-10AE-49B6-BAEB-32A36F3CF5DC}" destId="{C26B00B3-F359-47B7-868E-C7FE93D719E1}" srcOrd="0" destOrd="0" presId="urn:microsoft.com/office/officeart/2005/8/layout/orgChart1"/>
    <dgm:cxn modelId="{97FEF0D2-BD1C-4666-A3B9-2EC88F3DBEC1}" type="presOf" srcId="{B4C8EB25-9366-4543-90F6-C5B2651175DA}" destId="{1E913846-637A-47B5-A527-BBB469E21F7A}" srcOrd="0" destOrd="0" presId="urn:microsoft.com/office/officeart/2005/8/layout/orgChart1"/>
    <dgm:cxn modelId="{10514599-CC2D-40A3-B0C5-AAB393CD0FC9}" type="presOf" srcId="{493065EF-BADF-40A8-BBC1-504248753055}" destId="{87910672-F77C-43F4-8F11-94A511EF2E7C}" srcOrd="0" destOrd="0" presId="urn:microsoft.com/office/officeart/2005/8/layout/orgChart1"/>
    <dgm:cxn modelId="{D6C82E64-2ECA-478A-9051-40D0B80AC857}" type="presOf" srcId="{E844121F-0F13-4023-8364-6F6C9FFFF864}" destId="{3DCDDC27-E0EA-4CA6-AD45-E8309E1FD7C8}" srcOrd="1" destOrd="0" presId="urn:microsoft.com/office/officeart/2005/8/layout/orgChart1"/>
    <dgm:cxn modelId="{C5ABA532-21C0-40CA-8C85-F5B4F331F394}" type="presOf" srcId="{992726EB-8659-4D2E-83B8-0169F0292709}" destId="{DC8D6990-3670-4D8C-A999-F2315A7966AD}" srcOrd="1" destOrd="0" presId="urn:microsoft.com/office/officeart/2005/8/layout/orgChart1"/>
    <dgm:cxn modelId="{5754F88D-6119-47AA-86C3-4DD3B31313C8}" srcId="{E844121F-0F13-4023-8364-6F6C9FFFF864}" destId="{F0532E13-D01B-44F0-85B9-DFC60AD05C57}" srcOrd="0" destOrd="0" parTransId="{8E55DB8B-10AE-49B6-BAEB-32A36F3CF5DC}" sibTransId="{AFAA1659-B288-46E7-B57D-BB56389B889B}"/>
    <dgm:cxn modelId="{589B752A-4553-420E-96C4-4E346ECC6FE9}" srcId="{E844121F-0F13-4023-8364-6F6C9FFFF864}" destId="{992726EB-8659-4D2E-83B8-0169F0292709}" srcOrd="2" destOrd="0" parTransId="{B4C8EB25-9366-4543-90F6-C5B2651175DA}" sibTransId="{55DB139F-3552-486C-B34E-C5950F5E77BD}"/>
    <dgm:cxn modelId="{CB14B457-263E-4FD7-B45F-9570FE3FB4C2}" type="presOf" srcId="{F0532E13-D01B-44F0-85B9-DFC60AD05C57}" destId="{8ACF5EA8-88C0-46BC-A087-4B3B2C7E19C5}" srcOrd="0" destOrd="0" presId="urn:microsoft.com/office/officeart/2005/8/layout/orgChart1"/>
    <dgm:cxn modelId="{483A2AF6-A0C0-4E02-A894-8085FBF60CD9}" type="presParOf" srcId="{3773F7FC-8B43-4C03-B6BD-25BAB96B155B}" destId="{76F45AAA-8BAB-48C7-9DA8-5F938FA52EFD}" srcOrd="0" destOrd="0" presId="urn:microsoft.com/office/officeart/2005/8/layout/orgChart1"/>
    <dgm:cxn modelId="{CA7AC609-DFA7-45A5-930F-8EBB86A7020E}" type="presParOf" srcId="{76F45AAA-8BAB-48C7-9DA8-5F938FA52EFD}" destId="{84D6BF59-4F69-4518-948D-F150A66C8354}" srcOrd="0" destOrd="0" presId="urn:microsoft.com/office/officeart/2005/8/layout/orgChart1"/>
    <dgm:cxn modelId="{A01AAC05-B184-4653-8F9A-8F106C4BA907}" type="presParOf" srcId="{84D6BF59-4F69-4518-948D-F150A66C8354}" destId="{2E5BE098-C86B-4EAC-BC9A-E15850FFCBEC}" srcOrd="0" destOrd="0" presId="urn:microsoft.com/office/officeart/2005/8/layout/orgChart1"/>
    <dgm:cxn modelId="{15ACDA45-796F-4ED3-9809-19EAD2A0EB97}" type="presParOf" srcId="{84D6BF59-4F69-4518-948D-F150A66C8354}" destId="{3DCDDC27-E0EA-4CA6-AD45-E8309E1FD7C8}" srcOrd="1" destOrd="0" presId="urn:microsoft.com/office/officeart/2005/8/layout/orgChart1"/>
    <dgm:cxn modelId="{5150EF94-7F40-4AB7-B0E5-9B953F4A5367}" type="presParOf" srcId="{76F45AAA-8BAB-48C7-9DA8-5F938FA52EFD}" destId="{DAE371D8-B8CF-418C-8BBA-DAF9CBB05752}" srcOrd="1" destOrd="0" presId="urn:microsoft.com/office/officeart/2005/8/layout/orgChart1"/>
    <dgm:cxn modelId="{882AF346-2D73-4535-B543-475EC385C904}" type="presParOf" srcId="{DAE371D8-B8CF-418C-8BBA-DAF9CBB05752}" destId="{C26B00B3-F359-47B7-868E-C7FE93D719E1}" srcOrd="0" destOrd="0" presId="urn:microsoft.com/office/officeart/2005/8/layout/orgChart1"/>
    <dgm:cxn modelId="{DA775A7C-7995-4141-B1D0-AB0C995591F5}" type="presParOf" srcId="{DAE371D8-B8CF-418C-8BBA-DAF9CBB05752}" destId="{194FE71D-60F4-45FE-9C44-DD5189B2F38A}" srcOrd="1" destOrd="0" presId="urn:microsoft.com/office/officeart/2005/8/layout/orgChart1"/>
    <dgm:cxn modelId="{0A00F48E-A210-4297-BB67-FFD67793ED0D}" type="presParOf" srcId="{194FE71D-60F4-45FE-9C44-DD5189B2F38A}" destId="{82DBDBAE-A957-4DC3-BBD2-E3B1E69AC6A3}" srcOrd="0" destOrd="0" presId="urn:microsoft.com/office/officeart/2005/8/layout/orgChart1"/>
    <dgm:cxn modelId="{8832B82D-EA72-4217-BC75-2B5E9CCF2FC2}" type="presParOf" srcId="{82DBDBAE-A957-4DC3-BBD2-E3B1E69AC6A3}" destId="{8ACF5EA8-88C0-46BC-A087-4B3B2C7E19C5}" srcOrd="0" destOrd="0" presId="urn:microsoft.com/office/officeart/2005/8/layout/orgChart1"/>
    <dgm:cxn modelId="{0E75D04C-2623-4B3A-8F73-42F192796175}" type="presParOf" srcId="{82DBDBAE-A957-4DC3-BBD2-E3B1E69AC6A3}" destId="{47D30EB7-A81B-4A34-96A4-44DDB963654E}" srcOrd="1" destOrd="0" presId="urn:microsoft.com/office/officeart/2005/8/layout/orgChart1"/>
    <dgm:cxn modelId="{D9631C34-12F0-4859-80F4-F4C566A9CE3A}" type="presParOf" srcId="{194FE71D-60F4-45FE-9C44-DD5189B2F38A}" destId="{F6ECB9C7-7256-47E6-A856-D466057976A3}" srcOrd="1" destOrd="0" presId="urn:microsoft.com/office/officeart/2005/8/layout/orgChart1"/>
    <dgm:cxn modelId="{F4014F3B-CB59-41DC-AD34-C816935BE7B1}" type="presParOf" srcId="{194FE71D-60F4-45FE-9C44-DD5189B2F38A}" destId="{C54D4F66-8742-4469-806D-8C55590B3D77}" srcOrd="2" destOrd="0" presId="urn:microsoft.com/office/officeart/2005/8/layout/orgChart1"/>
    <dgm:cxn modelId="{EAFA3DDC-440C-4CEF-B6BA-AD1D09E148A4}" type="presParOf" srcId="{DAE371D8-B8CF-418C-8BBA-DAF9CBB05752}" destId="{3EBD4335-0546-49E0-A0DC-7AD4D1D82271}" srcOrd="2" destOrd="0" presId="urn:microsoft.com/office/officeart/2005/8/layout/orgChart1"/>
    <dgm:cxn modelId="{94D84195-8F6D-43BC-9A96-64FB1FA81A4A}" type="presParOf" srcId="{DAE371D8-B8CF-418C-8BBA-DAF9CBB05752}" destId="{DDC76819-9BE2-4C0A-9792-AFA31DAA2004}" srcOrd="3" destOrd="0" presId="urn:microsoft.com/office/officeart/2005/8/layout/orgChart1"/>
    <dgm:cxn modelId="{4EC4F584-3A4C-4A39-9CFD-251324DF7CC9}" type="presParOf" srcId="{DDC76819-9BE2-4C0A-9792-AFA31DAA2004}" destId="{79A4C01E-FF1B-4F19-89A5-C16F2A941C24}" srcOrd="0" destOrd="0" presId="urn:microsoft.com/office/officeart/2005/8/layout/orgChart1"/>
    <dgm:cxn modelId="{3CAD5C54-384C-4ECD-8383-40713AB1B721}" type="presParOf" srcId="{79A4C01E-FF1B-4F19-89A5-C16F2A941C24}" destId="{87910672-F77C-43F4-8F11-94A511EF2E7C}" srcOrd="0" destOrd="0" presId="urn:microsoft.com/office/officeart/2005/8/layout/orgChart1"/>
    <dgm:cxn modelId="{535E1A7B-495B-44EC-B442-0A7C87A03601}" type="presParOf" srcId="{79A4C01E-FF1B-4F19-89A5-C16F2A941C24}" destId="{F6124803-5225-428D-8EA1-000943E9A962}" srcOrd="1" destOrd="0" presId="urn:microsoft.com/office/officeart/2005/8/layout/orgChart1"/>
    <dgm:cxn modelId="{91895F1B-CC40-49C3-85B4-ECA5312CC342}" type="presParOf" srcId="{DDC76819-9BE2-4C0A-9792-AFA31DAA2004}" destId="{B19BC999-9B34-43EA-8B70-BCE1237DE982}" srcOrd="1" destOrd="0" presId="urn:microsoft.com/office/officeart/2005/8/layout/orgChart1"/>
    <dgm:cxn modelId="{B2B64929-370F-4E79-B96C-6D89DF26C048}" type="presParOf" srcId="{DDC76819-9BE2-4C0A-9792-AFA31DAA2004}" destId="{31D257B6-896B-4F2D-9CA6-8834109DEA8F}" srcOrd="2" destOrd="0" presId="urn:microsoft.com/office/officeart/2005/8/layout/orgChart1"/>
    <dgm:cxn modelId="{CAB2F3E3-7A94-4B36-9241-061E64D1F3DB}" type="presParOf" srcId="{DAE371D8-B8CF-418C-8BBA-DAF9CBB05752}" destId="{1E913846-637A-47B5-A527-BBB469E21F7A}" srcOrd="4" destOrd="0" presId="urn:microsoft.com/office/officeart/2005/8/layout/orgChart1"/>
    <dgm:cxn modelId="{6F0F9490-2553-4B3A-8156-310C2AAC19EC}" type="presParOf" srcId="{DAE371D8-B8CF-418C-8BBA-DAF9CBB05752}" destId="{204D7A3B-FD51-482B-AC63-76CDD93B07AA}" srcOrd="5" destOrd="0" presId="urn:microsoft.com/office/officeart/2005/8/layout/orgChart1"/>
    <dgm:cxn modelId="{280418D2-3BD7-42A0-8B3B-EA7354640D7E}" type="presParOf" srcId="{204D7A3B-FD51-482B-AC63-76CDD93B07AA}" destId="{2439223D-3F0F-458C-BAA8-DAE6F82556D3}" srcOrd="0" destOrd="0" presId="urn:microsoft.com/office/officeart/2005/8/layout/orgChart1"/>
    <dgm:cxn modelId="{5250ADB2-B41B-4CAB-8485-33BC87117ADB}" type="presParOf" srcId="{2439223D-3F0F-458C-BAA8-DAE6F82556D3}" destId="{16B64332-2789-47AB-9672-4D63F6315314}" srcOrd="0" destOrd="0" presId="urn:microsoft.com/office/officeart/2005/8/layout/orgChart1"/>
    <dgm:cxn modelId="{00418DC6-95EC-43D9-BAEB-FC93F8BB590F}" type="presParOf" srcId="{2439223D-3F0F-458C-BAA8-DAE6F82556D3}" destId="{DC8D6990-3670-4D8C-A999-F2315A7966AD}" srcOrd="1" destOrd="0" presId="urn:microsoft.com/office/officeart/2005/8/layout/orgChart1"/>
    <dgm:cxn modelId="{CCE6F954-A913-4EE1-AF4C-F3F306002EAA}" type="presParOf" srcId="{204D7A3B-FD51-482B-AC63-76CDD93B07AA}" destId="{7D5F7BD3-7E72-438E-BDDC-C49A718D9004}" srcOrd="1" destOrd="0" presId="urn:microsoft.com/office/officeart/2005/8/layout/orgChart1"/>
    <dgm:cxn modelId="{EAF7F354-14D1-4D81-BCBA-98613E66E6CB}" type="presParOf" srcId="{204D7A3B-FD51-482B-AC63-76CDD93B07AA}" destId="{5270F9E2-1E07-43D7-BF3D-7E876AB9EB65}" srcOrd="2" destOrd="0" presId="urn:microsoft.com/office/officeart/2005/8/layout/orgChart1"/>
    <dgm:cxn modelId="{2398FA82-49C8-48B0-9A7C-739AF5567F3D}" type="presParOf" srcId="{76F45AAA-8BAB-48C7-9DA8-5F938FA52EFD}" destId="{6C4AC18D-23E2-4191-B493-CC0CACCBDA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13846-637A-47B5-A527-BBB469E21F7A}">
      <dsp:nvSpPr>
        <dsp:cNvPr id="0" name=""/>
        <dsp:cNvSpPr/>
      </dsp:nvSpPr>
      <dsp:spPr>
        <a:xfrm>
          <a:off x="3528392" y="2073937"/>
          <a:ext cx="2496363" cy="433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26"/>
              </a:lnTo>
              <a:lnTo>
                <a:pt x="2496363" y="216626"/>
              </a:lnTo>
              <a:lnTo>
                <a:pt x="2496363" y="4332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D4335-0546-49E0-A0DC-7AD4D1D82271}">
      <dsp:nvSpPr>
        <dsp:cNvPr id="0" name=""/>
        <dsp:cNvSpPr/>
      </dsp:nvSpPr>
      <dsp:spPr>
        <a:xfrm>
          <a:off x="3482672" y="2073937"/>
          <a:ext cx="91440" cy="4332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2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B00B3-F359-47B7-868E-C7FE93D719E1}">
      <dsp:nvSpPr>
        <dsp:cNvPr id="0" name=""/>
        <dsp:cNvSpPr/>
      </dsp:nvSpPr>
      <dsp:spPr>
        <a:xfrm>
          <a:off x="1032028" y="2073937"/>
          <a:ext cx="2496363" cy="433253"/>
        </a:xfrm>
        <a:custGeom>
          <a:avLst/>
          <a:gdLst/>
          <a:ahLst/>
          <a:cxnLst/>
          <a:rect l="0" t="0" r="0" b="0"/>
          <a:pathLst>
            <a:path>
              <a:moveTo>
                <a:pt x="2496363" y="0"/>
              </a:moveTo>
              <a:lnTo>
                <a:pt x="2496363" y="216626"/>
              </a:lnTo>
              <a:lnTo>
                <a:pt x="0" y="216626"/>
              </a:lnTo>
              <a:lnTo>
                <a:pt x="0" y="4332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BE098-C86B-4EAC-BC9A-E15850FFCBEC}">
      <dsp:nvSpPr>
        <dsp:cNvPr id="0" name=""/>
        <dsp:cNvSpPr/>
      </dsp:nvSpPr>
      <dsp:spPr>
        <a:xfrm>
          <a:off x="2496836" y="1042382"/>
          <a:ext cx="2063110" cy="1031555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solidFill>
                <a:schemeClr val="accent3">
                  <a:lumMod val="75000"/>
                </a:schemeClr>
              </a:solidFill>
            </a:rPr>
            <a:t>문화콘텐츠앱</a:t>
          </a:r>
          <a:endParaRPr lang="ko-KR" altLang="en-US" sz="2100" kern="1200" dirty="0">
            <a:solidFill>
              <a:schemeClr val="accent3">
                <a:lumMod val="75000"/>
              </a:schemeClr>
            </a:solidFill>
          </a:endParaRPr>
        </a:p>
      </dsp:txBody>
      <dsp:txXfrm>
        <a:off x="2496836" y="1042382"/>
        <a:ext cx="2063110" cy="1031555"/>
      </dsp:txXfrm>
    </dsp:sp>
    <dsp:sp modelId="{8ACF5EA8-88C0-46BC-A087-4B3B2C7E19C5}">
      <dsp:nvSpPr>
        <dsp:cNvPr id="0" name=""/>
        <dsp:cNvSpPr/>
      </dsp:nvSpPr>
      <dsp:spPr>
        <a:xfrm>
          <a:off x="473" y="2507190"/>
          <a:ext cx="2063110" cy="10315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직관적인</a:t>
          </a:r>
          <a:endParaRPr lang="en-US" altLang="ko-KR" sz="2100" kern="1200" dirty="0" smtClean="0"/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입출력 환경</a:t>
          </a:r>
          <a:endParaRPr lang="ko-KR" altLang="en-US" sz="2100" kern="1200" dirty="0"/>
        </a:p>
      </dsp:txBody>
      <dsp:txXfrm>
        <a:off x="473" y="2507190"/>
        <a:ext cx="2063110" cy="1031555"/>
      </dsp:txXfrm>
    </dsp:sp>
    <dsp:sp modelId="{87910672-F77C-43F4-8F11-94A511EF2E7C}">
      <dsp:nvSpPr>
        <dsp:cNvPr id="0" name=""/>
        <dsp:cNvSpPr/>
      </dsp:nvSpPr>
      <dsp:spPr>
        <a:xfrm>
          <a:off x="2496836" y="2507190"/>
          <a:ext cx="2063110" cy="10315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사용자 중심의</a:t>
          </a:r>
          <a:endParaRPr lang="en-US" altLang="ko-KR" sz="2100" kern="1200" dirty="0" smtClean="0"/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콘텐츠 제공</a:t>
          </a:r>
          <a:endParaRPr lang="ko-KR" altLang="en-US" sz="2100" kern="1200" dirty="0"/>
        </a:p>
      </dsp:txBody>
      <dsp:txXfrm>
        <a:off x="2496836" y="2507190"/>
        <a:ext cx="2063110" cy="1031555"/>
      </dsp:txXfrm>
    </dsp:sp>
    <dsp:sp modelId="{16B64332-2789-47AB-9672-4D63F6315314}">
      <dsp:nvSpPr>
        <dsp:cNvPr id="0" name=""/>
        <dsp:cNvSpPr/>
      </dsp:nvSpPr>
      <dsp:spPr>
        <a:xfrm>
          <a:off x="4993200" y="2507190"/>
          <a:ext cx="2063110" cy="10315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문화콘텐츠 앱의</a:t>
          </a:r>
          <a:endParaRPr lang="en-US" altLang="ko-KR" sz="2100" kern="1200" dirty="0" smtClean="0"/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감성 전달</a:t>
          </a:r>
          <a:endParaRPr lang="ko-KR" altLang="en-US" sz="2100" kern="1200" dirty="0"/>
        </a:p>
      </dsp:txBody>
      <dsp:txXfrm>
        <a:off x="4993200" y="2507190"/>
        <a:ext cx="2063110" cy="1031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97050-D513-4F4A-B1A7-8106FB6FA13B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BD369-A206-4027-BA2E-24542F091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6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E30F5C-BA47-4F73-A0C8-F6BD536C5285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ko-KR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74C1-7DE3-46AF-A340-A733A3FE9E57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ko-KR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C52251-D5BB-4960-9F0E-9381B24A3D7F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ko-KR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F28CF7-1DE4-4FCC-9B61-C68A8B63DF56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ko-KR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64EA4C-6EA2-41D7-9E44-66839BCD0CED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ko-KR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921A31-CAF9-4C64-BDDB-ACA80D5BCCEC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ko-KR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8E85FF-A6AC-4B92-83C9-628FC136906B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ko-KR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36A284-4780-4D6E-A4F9-026485851C2E}" type="slidenum">
              <a:rPr lang="en-US" altLang="ko-K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ko-KR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8975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508" y="4342449"/>
            <a:ext cx="5028986" cy="411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3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9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54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 userDrawn="1"/>
        </p:nvSpPr>
        <p:spPr>
          <a:xfrm>
            <a:off x="-1" y="660183"/>
            <a:ext cx="9144001" cy="1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39092" tIns="39092" rIns="39092" bIns="39092"/>
          <a:lstStyle/>
          <a:p>
            <a:pPr algn="l" defTabSz="903276"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8665372" y="6622216"/>
            <a:ext cx="201805" cy="192563"/>
          </a:xfrm>
          <a:prstGeom prst="rect">
            <a:avLst/>
          </a:prstGeom>
        </p:spPr>
        <p:txBody>
          <a:bodyPr lIns="39092" tIns="39092" rIns="39092" bIns="39092" anchor="ctr"/>
          <a:lstStyle>
            <a:lvl1pPr algn="r" defTabSz="903276">
              <a:defRPr sz="700" b="1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64904"/>
            <a:ext cx="9144000" cy="1143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1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 bwMode="auto">
          <a:xfrm>
            <a:off x="53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문 서 명</a:t>
            </a:r>
          </a:p>
        </p:txBody>
      </p:sp>
      <p:sp>
        <p:nvSpPr>
          <p:cNvPr id="34" name="직사각형 33"/>
          <p:cNvSpPr/>
          <p:nvPr userDrawn="1"/>
        </p:nvSpPr>
        <p:spPr bwMode="auto">
          <a:xfrm>
            <a:off x="3114675" y="53975"/>
            <a:ext cx="719138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Ver.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 userDrawn="1"/>
        </p:nvSpPr>
        <p:spPr bwMode="auto">
          <a:xfrm>
            <a:off x="7272338" y="846138"/>
            <a:ext cx="1800225" cy="329723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 userDrawn="1"/>
        </p:nvSpPr>
        <p:spPr bwMode="auto">
          <a:xfrm>
            <a:off x="53975" y="593725"/>
            <a:ext cx="7218363" cy="61928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 userDrawn="1"/>
        </p:nvSpPr>
        <p:spPr bwMode="auto">
          <a:xfrm>
            <a:off x="7272338" y="593725"/>
            <a:ext cx="1800225" cy="25241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dirty="0">
                <a:latin typeface="+mj-ea"/>
                <a:ea typeface="+mj-ea"/>
              </a:rPr>
              <a:t>화면설계</a:t>
            </a:r>
          </a:p>
        </p:txBody>
      </p:sp>
      <p:sp>
        <p:nvSpPr>
          <p:cNvPr id="38" name="직사각형 37"/>
          <p:cNvSpPr/>
          <p:nvPr userDrawn="1"/>
        </p:nvSpPr>
        <p:spPr bwMode="auto">
          <a:xfrm>
            <a:off x="7272338" y="4143375"/>
            <a:ext cx="1800225" cy="25241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dirty="0">
                <a:latin typeface="+mj-ea"/>
                <a:ea typeface="+mj-ea"/>
              </a:rPr>
              <a:t>개발사항</a:t>
            </a:r>
          </a:p>
        </p:txBody>
      </p:sp>
      <p:sp>
        <p:nvSpPr>
          <p:cNvPr id="39" name="직사각형 38"/>
          <p:cNvSpPr/>
          <p:nvPr userDrawn="1"/>
        </p:nvSpPr>
        <p:spPr bwMode="auto">
          <a:xfrm>
            <a:off x="53975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시스템명</a:t>
            </a:r>
          </a:p>
        </p:txBody>
      </p:sp>
      <p:sp>
        <p:nvSpPr>
          <p:cNvPr id="40" name="직사각형 39"/>
          <p:cNvSpPr/>
          <p:nvPr userDrawn="1"/>
        </p:nvSpPr>
        <p:spPr bwMode="auto">
          <a:xfrm>
            <a:off x="954088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 userDrawn="1"/>
        </p:nvSpPr>
        <p:spPr bwMode="auto">
          <a:xfrm>
            <a:off x="954088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 userDrawn="1"/>
        </p:nvSpPr>
        <p:spPr bwMode="auto">
          <a:xfrm>
            <a:off x="3833813" y="53975"/>
            <a:ext cx="72072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1.0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43" name="직사각형 42"/>
          <p:cNvSpPr/>
          <p:nvPr userDrawn="1"/>
        </p:nvSpPr>
        <p:spPr bwMode="auto">
          <a:xfrm>
            <a:off x="4572000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작 성 자</a:t>
            </a:r>
          </a:p>
        </p:txBody>
      </p:sp>
      <p:sp>
        <p:nvSpPr>
          <p:cNvPr id="44" name="직사각형 43"/>
          <p:cNvSpPr/>
          <p:nvPr userDrawn="1"/>
        </p:nvSpPr>
        <p:spPr bwMode="auto">
          <a:xfrm>
            <a:off x="6911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작성일자</a:t>
            </a:r>
          </a:p>
        </p:txBody>
      </p:sp>
      <p:sp>
        <p:nvSpPr>
          <p:cNvPr id="45" name="직사각형 44"/>
          <p:cNvSpPr/>
          <p:nvPr userDrawn="1"/>
        </p:nvSpPr>
        <p:spPr bwMode="auto">
          <a:xfrm>
            <a:off x="4572000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시스템구분</a:t>
            </a:r>
          </a:p>
        </p:txBody>
      </p:sp>
      <p:sp>
        <p:nvSpPr>
          <p:cNvPr id="46" name="직사각형 45"/>
          <p:cNvSpPr/>
          <p:nvPr userDrawn="1"/>
        </p:nvSpPr>
        <p:spPr bwMode="auto">
          <a:xfrm>
            <a:off x="4572000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디렉토리</a:t>
            </a:r>
          </a:p>
        </p:txBody>
      </p:sp>
      <p:sp>
        <p:nvSpPr>
          <p:cNvPr id="47" name="직사각형 46"/>
          <p:cNvSpPr/>
          <p:nvPr userDrawn="1"/>
        </p:nvSpPr>
        <p:spPr bwMode="auto">
          <a:xfrm>
            <a:off x="5472113" y="53975"/>
            <a:ext cx="1439862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 userDrawn="1"/>
        </p:nvSpPr>
        <p:spPr bwMode="auto">
          <a:xfrm>
            <a:off x="5472113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 userDrawn="1"/>
        </p:nvSpPr>
        <p:spPr bwMode="auto">
          <a:xfrm>
            <a:off x="5472113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50" name="직사각형 49"/>
          <p:cNvSpPr/>
          <p:nvPr userDrawn="1"/>
        </p:nvSpPr>
        <p:spPr bwMode="auto">
          <a:xfrm>
            <a:off x="7812088" y="53975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51" name="직사각형 50"/>
          <p:cNvSpPr/>
          <p:nvPr userDrawn="1"/>
        </p:nvSpPr>
        <p:spPr bwMode="auto">
          <a:xfrm>
            <a:off x="7272338" y="4394200"/>
            <a:ext cx="1800225" cy="239236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52" name="직사각형 51"/>
          <p:cNvSpPr/>
          <p:nvPr userDrawn="1"/>
        </p:nvSpPr>
        <p:spPr bwMode="auto">
          <a:xfrm>
            <a:off x="6911975" y="234950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Page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53" name="TextBox 41"/>
          <p:cNvSpPr txBox="1">
            <a:spLocks noChangeArrowheads="1"/>
          </p:cNvSpPr>
          <p:nvPr userDrawn="1"/>
        </p:nvSpPr>
        <p:spPr bwMode="auto">
          <a:xfrm>
            <a:off x="7286625" y="857250"/>
            <a:ext cx="18573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900" b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</a:p>
        </p:txBody>
      </p:sp>
      <p:sp>
        <p:nvSpPr>
          <p:cNvPr id="54" name="TextBox 41"/>
          <p:cNvSpPr txBox="1">
            <a:spLocks noChangeArrowheads="1"/>
          </p:cNvSpPr>
          <p:nvPr userDrawn="1"/>
        </p:nvSpPr>
        <p:spPr bwMode="auto">
          <a:xfrm>
            <a:off x="7275513" y="4394200"/>
            <a:ext cx="18573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900" b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</a:p>
        </p:txBody>
      </p:sp>
      <p:sp>
        <p:nvSpPr>
          <p:cNvPr id="55" name="직사각형 31"/>
          <p:cNvSpPr>
            <a:spLocks noChangeArrowheads="1"/>
          </p:cNvSpPr>
          <p:nvPr userDrawn="1"/>
        </p:nvSpPr>
        <p:spPr bwMode="auto">
          <a:xfrm>
            <a:off x="7812088" y="246063"/>
            <a:ext cx="12604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1430" tIns="45716" rIns="91430" bIns="45716" anchor="ctr"/>
          <a:lstStyle/>
          <a:p>
            <a:pPr algn="ctr"/>
            <a:fld id="{D104ED68-29DC-4418-B0C1-0DDA65608205}" type="slidenum">
              <a:rPr lang="ko-KR" altLang="en-US" sz="800" b="0"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8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32"/>
          <p:cNvSpPr txBox="1">
            <a:spLocks noChangeArrowheads="1"/>
          </p:cNvSpPr>
          <p:nvPr userDrawn="1"/>
        </p:nvSpPr>
        <p:spPr bwMode="auto">
          <a:xfrm>
            <a:off x="5472113" y="222250"/>
            <a:ext cx="14398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ko-KR" altLang="en-US" sz="800" b="0" smtClean="0"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kumimoji="0" lang="en-US" altLang="ko-KR" sz="800" b="0" smtClean="0">
                <a:latin typeface="맑은 고딕" pitchFamily="50" charset="-127"/>
                <a:ea typeface="맑은 고딕" pitchFamily="50" charset="-127"/>
              </a:rPr>
              <a:t>(Client)</a:t>
            </a:r>
            <a:endParaRPr kumimoji="0" lang="ko-KR" altLang="en-US" sz="800" b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 userDrawn="1"/>
        </p:nvSpPr>
        <p:spPr bwMode="auto">
          <a:xfrm>
            <a:off x="954088" y="53975"/>
            <a:ext cx="2160587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착한가격노원 </a:t>
            </a:r>
            <a:r>
              <a:rPr kumimoji="0" lang="en-US" altLang="ko-KR" sz="800" b="0" dirty="0">
                <a:latin typeface="+mj-ea"/>
                <a:ea typeface="+mj-ea"/>
              </a:rPr>
              <a:t>App </a:t>
            </a:r>
            <a:r>
              <a:rPr kumimoji="0" lang="ko-KR" altLang="en-US" sz="800" b="0" dirty="0">
                <a:latin typeface="+mj-ea"/>
                <a:ea typeface="+mj-ea"/>
              </a:rPr>
              <a:t>스토리보드</a:t>
            </a:r>
          </a:p>
        </p:txBody>
      </p:sp>
      <p:sp>
        <p:nvSpPr>
          <p:cNvPr id="58" name="TextBox 34"/>
          <p:cNvSpPr txBox="1">
            <a:spLocks noChangeArrowheads="1"/>
          </p:cNvSpPr>
          <p:nvPr userDrawn="1"/>
        </p:nvSpPr>
        <p:spPr bwMode="auto">
          <a:xfrm>
            <a:off x="7812088" y="34925"/>
            <a:ext cx="1260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800" b="0" dirty="0" smtClean="0">
                <a:latin typeface="맑은 고딕" pitchFamily="50" charset="-127"/>
                <a:ea typeface="맑은 고딕" pitchFamily="50" charset="-127"/>
              </a:rPr>
              <a:t>2018. 07. 03</a:t>
            </a:r>
            <a:endParaRPr kumimoji="0"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 userDrawn="1"/>
        </p:nvSpPr>
        <p:spPr bwMode="auto">
          <a:xfrm>
            <a:off x="53975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>
                <a:latin typeface="+mj-ea"/>
                <a:ea typeface="+mj-ea"/>
              </a:rPr>
              <a:t>단위업무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1118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 bwMode="auto">
          <a:xfrm>
            <a:off x="53975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시스템명</a:t>
            </a:r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53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문 서 명</a:t>
            </a: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114675" y="53975"/>
            <a:ext cx="719138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Ver.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53975" y="593725"/>
            <a:ext cx="9018588" cy="61928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 bwMode="auto">
          <a:xfrm>
            <a:off x="954088" y="53975"/>
            <a:ext cx="2160587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착한가격노원  </a:t>
            </a:r>
            <a:r>
              <a:rPr kumimoji="0" lang="en-US" altLang="ko-KR" sz="800" b="0" dirty="0">
                <a:latin typeface="+mj-ea"/>
                <a:ea typeface="+mj-ea"/>
              </a:rPr>
              <a:t>App </a:t>
            </a:r>
            <a:r>
              <a:rPr kumimoji="0" lang="ko-KR" altLang="en-US" sz="800" b="0" dirty="0">
                <a:latin typeface="+mj-ea"/>
                <a:ea typeface="+mj-ea"/>
              </a:rPr>
              <a:t>스토리보드</a:t>
            </a:r>
          </a:p>
        </p:txBody>
      </p:sp>
      <p:sp>
        <p:nvSpPr>
          <p:cNvPr id="15" name="직사각형 14"/>
          <p:cNvSpPr/>
          <p:nvPr userDrawn="1"/>
        </p:nvSpPr>
        <p:spPr bwMode="auto">
          <a:xfrm>
            <a:off x="954088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 userDrawn="1"/>
        </p:nvSpPr>
        <p:spPr bwMode="auto">
          <a:xfrm>
            <a:off x="954088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 userDrawn="1"/>
        </p:nvSpPr>
        <p:spPr bwMode="auto">
          <a:xfrm>
            <a:off x="3833813" y="53975"/>
            <a:ext cx="72072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1.0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4572000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작 성 자</a:t>
            </a:r>
          </a:p>
        </p:txBody>
      </p:sp>
      <p:sp>
        <p:nvSpPr>
          <p:cNvPr id="19" name="직사각형 18"/>
          <p:cNvSpPr/>
          <p:nvPr userDrawn="1"/>
        </p:nvSpPr>
        <p:spPr bwMode="auto">
          <a:xfrm>
            <a:off x="6911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작성일자</a:t>
            </a:r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4572000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시스템구분</a:t>
            </a:r>
          </a:p>
        </p:txBody>
      </p:sp>
      <p:sp>
        <p:nvSpPr>
          <p:cNvPr id="21" name="직사각형 20"/>
          <p:cNvSpPr/>
          <p:nvPr userDrawn="1"/>
        </p:nvSpPr>
        <p:spPr bwMode="auto">
          <a:xfrm>
            <a:off x="4572000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디렉토리</a:t>
            </a:r>
          </a:p>
        </p:txBody>
      </p:sp>
      <p:sp>
        <p:nvSpPr>
          <p:cNvPr id="22" name="직사각형 21"/>
          <p:cNvSpPr/>
          <p:nvPr userDrawn="1"/>
        </p:nvSpPr>
        <p:spPr bwMode="auto">
          <a:xfrm>
            <a:off x="5472113" y="53975"/>
            <a:ext cx="1439862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 userDrawn="1"/>
        </p:nvSpPr>
        <p:spPr bwMode="auto">
          <a:xfrm>
            <a:off x="5472113" y="233363"/>
            <a:ext cx="1439862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 userDrawn="1"/>
        </p:nvSpPr>
        <p:spPr bwMode="auto">
          <a:xfrm>
            <a:off x="5472113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7812088" y="53975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 userDrawn="1"/>
        </p:nvSpPr>
        <p:spPr bwMode="auto">
          <a:xfrm>
            <a:off x="6911975" y="234950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latin typeface="+mj-ea"/>
                <a:ea typeface="+mj-ea"/>
              </a:rPr>
              <a:t>Page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7" name="TextBox 56"/>
          <p:cNvSpPr txBox="1">
            <a:spLocks noChangeArrowheads="1"/>
          </p:cNvSpPr>
          <p:nvPr userDrawn="1"/>
        </p:nvSpPr>
        <p:spPr bwMode="auto">
          <a:xfrm>
            <a:off x="7812088" y="34925"/>
            <a:ext cx="12604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800" b="0" dirty="0" smtClean="0">
                <a:latin typeface="맑은 고딕" pitchFamily="50" charset="-127"/>
                <a:ea typeface="맑은 고딕" pitchFamily="50" charset="-127"/>
              </a:rPr>
              <a:t>2018. 07. 03.</a:t>
            </a:r>
            <a:endParaRPr kumimoji="0"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 userDrawn="1"/>
        </p:nvSpPr>
        <p:spPr bwMode="auto">
          <a:xfrm>
            <a:off x="7813675" y="234950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29" name="직사각형 58"/>
          <p:cNvSpPr>
            <a:spLocks noChangeArrowheads="1"/>
          </p:cNvSpPr>
          <p:nvPr userDrawn="1"/>
        </p:nvSpPr>
        <p:spPr bwMode="auto">
          <a:xfrm>
            <a:off x="7812088" y="246063"/>
            <a:ext cx="12604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91430" tIns="45716" rIns="91430" bIns="45716" anchor="ctr"/>
          <a:lstStyle/>
          <a:p>
            <a:pPr algn="ctr"/>
            <a:fld id="{6AD39D92-524E-432E-9FE5-F733C094FF1D}" type="slidenum">
              <a:rPr lang="ko-KR" altLang="en-US" sz="800" b="0"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8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2"/>
          <p:cNvSpPr txBox="1">
            <a:spLocks noChangeArrowheads="1"/>
          </p:cNvSpPr>
          <p:nvPr userDrawn="1"/>
        </p:nvSpPr>
        <p:spPr bwMode="auto">
          <a:xfrm>
            <a:off x="5472113" y="222250"/>
            <a:ext cx="14398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ko-KR" altLang="en-US" sz="800" b="0" smtClean="0"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kumimoji="0" lang="en-US" altLang="ko-KR" sz="800" b="0" smtClean="0">
                <a:latin typeface="맑은 고딕" pitchFamily="50" charset="-127"/>
                <a:ea typeface="맑은 고딕" pitchFamily="50" charset="-127"/>
              </a:rPr>
              <a:t>(Client)</a:t>
            </a:r>
            <a:endParaRPr kumimoji="0" lang="ko-KR" altLang="en-US" sz="800" b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53975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>
                <a:latin typeface="+mj-ea"/>
                <a:ea typeface="+mj-ea"/>
              </a:rPr>
              <a:t>단위업무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690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8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2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4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5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2E82-D4A0-4D14-9E5E-443F2229E542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82C-17D1-42EC-9A45-BEE5E90F3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9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8.xml"/><Relationship Id="rId18" Type="http://schemas.openxmlformats.org/officeDocument/2006/relationships/slide" Target="slide33.xml"/><Relationship Id="rId26" Type="http://schemas.openxmlformats.org/officeDocument/2006/relationships/slide" Target="slide44.xml"/><Relationship Id="rId3" Type="http://schemas.openxmlformats.org/officeDocument/2006/relationships/slide" Target="slide6.xml"/><Relationship Id="rId21" Type="http://schemas.openxmlformats.org/officeDocument/2006/relationships/slide" Target="slide37.xml"/><Relationship Id="rId7" Type="http://schemas.openxmlformats.org/officeDocument/2006/relationships/slide" Target="slide15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5" Type="http://schemas.openxmlformats.org/officeDocument/2006/relationships/slide" Target="slide43.xml"/><Relationship Id="rId2" Type="http://schemas.openxmlformats.org/officeDocument/2006/relationships/slide" Target="slide5.xml"/><Relationship Id="rId16" Type="http://schemas.openxmlformats.org/officeDocument/2006/relationships/slide" Target="slide31.xml"/><Relationship Id="rId20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24.xml"/><Relationship Id="rId24" Type="http://schemas.openxmlformats.org/officeDocument/2006/relationships/slide" Target="slide42.xml"/><Relationship Id="rId5" Type="http://schemas.openxmlformats.org/officeDocument/2006/relationships/slide" Target="slide10.xml"/><Relationship Id="rId15" Type="http://schemas.openxmlformats.org/officeDocument/2006/relationships/slide" Target="slide30.xml"/><Relationship Id="rId23" Type="http://schemas.openxmlformats.org/officeDocument/2006/relationships/slide" Target="slide39.xml"/><Relationship Id="rId10" Type="http://schemas.openxmlformats.org/officeDocument/2006/relationships/slide" Target="slide23.xml"/><Relationship Id="rId19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19.xml"/><Relationship Id="rId14" Type="http://schemas.openxmlformats.org/officeDocument/2006/relationships/slide" Target="slide29.xml"/><Relationship Id="rId22" Type="http://schemas.openxmlformats.org/officeDocument/2006/relationships/slide" Target="slide38.xml"/><Relationship Id="rId27" Type="http://schemas.openxmlformats.org/officeDocument/2006/relationships/slide" Target="slide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811795" y="1484784"/>
            <a:ext cx="3488397" cy="34883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UI/UX </a:t>
            </a:r>
            <a:r>
              <a:rPr lang="ko-KR" altLang="en-US" dirty="0" smtClean="0"/>
              <a:t>가이드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김종원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사용자 </a:t>
            </a:r>
            <a:r>
              <a:rPr lang="ko-KR" altLang="en-US" dirty="0" smtClean="0">
                <a:latin typeface="+mn-ea"/>
              </a:rPr>
              <a:t>분석하기</a:t>
            </a:r>
            <a:endParaRPr lang="ko-KR" altLang="en-US" dirty="0">
              <a:latin typeface="+mn-ea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타깃 </a:t>
            </a:r>
            <a:r>
              <a:rPr lang="ko-KR" altLang="en-US" dirty="0" err="1" smtClean="0">
                <a:latin typeface="+mn-ea"/>
              </a:rPr>
              <a:t>그룹중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20</a:t>
            </a:r>
            <a:r>
              <a:rPr lang="ko-KR" altLang="en-US" dirty="0" smtClean="0">
                <a:latin typeface="+mn-ea"/>
              </a:rPr>
              <a:t>대 남성 </a:t>
            </a:r>
            <a:r>
              <a:rPr lang="ko-KR" altLang="en-US" dirty="0" err="1" smtClean="0">
                <a:latin typeface="+mn-ea"/>
              </a:rPr>
              <a:t>퍼소나</a:t>
            </a:r>
            <a:r>
              <a:rPr lang="en-US" altLang="ko-KR" dirty="0" smtClean="0">
                <a:latin typeface="+mn-ea"/>
              </a:rPr>
              <a:t>(persona)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0" y="1988840"/>
            <a:ext cx="1501072" cy="1501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3573016"/>
            <a:ext cx="1872208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특징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100" dirty="0" smtClean="0"/>
              <a:t>김선호</a:t>
            </a:r>
            <a:r>
              <a:rPr lang="en-US" altLang="ko-KR" sz="1100" dirty="0" smtClean="0"/>
              <a:t>, 25</a:t>
            </a:r>
            <a:r>
              <a:rPr lang="ko-KR" altLang="en-US" sz="1100" dirty="0" smtClean="0"/>
              <a:t>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남자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미혼</a:t>
            </a:r>
            <a:endParaRPr lang="en-US" altLang="ko-KR" sz="1100" dirty="0" smtClean="0"/>
          </a:p>
          <a:p>
            <a:r>
              <a:rPr lang="ko-KR" altLang="en-US" sz="1100" dirty="0" smtClean="0"/>
              <a:t>작은 키에 마른 체형</a:t>
            </a:r>
            <a:endParaRPr lang="en-US" altLang="ko-KR" sz="1100" dirty="0" smtClean="0"/>
          </a:p>
          <a:p>
            <a:r>
              <a:rPr lang="ko-KR" altLang="en-US" sz="1100" dirty="0" smtClean="0"/>
              <a:t>노원구 근처 도봉구에 </a:t>
            </a:r>
            <a:r>
              <a:rPr lang="ko-KR" altLang="en-US" sz="1100" dirty="0" err="1" smtClean="0"/>
              <a:t>거주중</a:t>
            </a:r>
            <a:endParaRPr lang="en-US" altLang="ko-KR" sz="1100" dirty="0" smtClean="0"/>
          </a:p>
          <a:p>
            <a:r>
              <a:rPr lang="ko-KR" altLang="en-US" sz="1100" dirty="0" smtClean="0"/>
              <a:t>취미는 </a:t>
            </a:r>
            <a:r>
              <a:rPr lang="ko-KR" altLang="en-US" sz="1100" dirty="0" err="1" smtClean="0"/>
              <a:t>맛집</a:t>
            </a:r>
            <a:r>
              <a:rPr lang="ko-KR" altLang="en-US" sz="1100" dirty="0" smtClean="0"/>
              <a:t> 탐방</a:t>
            </a:r>
            <a:endParaRPr lang="en-US" altLang="ko-KR" sz="11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4984140"/>
            <a:ext cx="1872208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목표</a:t>
            </a:r>
            <a:endParaRPr lang="en-US" altLang="ko-KR" sz="1600" dirty="0" smtClean="0"/>
          </a:p>
          <a:p>
            <a:r>
              <a:rPr lang="ko-KR" altLang="en-US" sz="1100" dirty="0" smtClean="0"/>
              <a:t>가격이 저렴하면서도 맛있는 음식점을 찾으려고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9791" y="2078558"/>
            <a:ext cx="2664297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역</a:t>
            </a:r>
            <a:r>
              <a:rPr lang="ko-KR" altLang="en-US" sz="1600" dirty="0"/>
              <a:t>할</a:t>
            </a:r>
            <a:endParaRPr lang="en-US" altLang="ko-KR" sz="1600" dirty="0" smtClean="0"/>
          </a:p>
          <a:p>
            <a:r>
              <a:rPr lang="ko-KR" altLang="en-US" sz="1100" dirty="0" smtClean="0"/>
              <a:t>마케팅 회사의 신입으로 </a:t>
            </a:r>
            <a:r>
              <a:rPr lang="en-US" altLang="ko-KR" sz="1100" dirty="0" smtClean="0"/>
              <a:t>SNS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컨텐츠</a:t>
            </a:r>
            <a:r>
              <a:rPr lang="ko-KR" altLang="en-US" sz="1100" dirty="0" smtClean="0"/>
              <a:t> 관리를 주 업무로 하고 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436096" y="2078558"/>
            <a:ext cx="2885256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시장 특성</a:t>
            </a:r>
            <a:endParaRPr lang="en-US" altLang="ko-KR" sz="1600" dirty="0" smtClean="0"/>
          </a:p>
          <a:p>
            <a:r>
              <a:rPr lang="ko-KR" altLang="en-US" sz="1100" dirty="0" smtClean="0"/>
              <a:t>노원구로 한정한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착한 가격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위주의 </a:t>
            </a:r>
            <a:r>
              <a:rPr lang="ko-KR" altLang="en-US" sz="1100" dirty="0" err="1" smtClean="0"/>
              <a:t>앱은</a:t>
            </a:r>
            <a:r>
              <a:rPr lang="ko-KR" altLang="en-US" sz="1100" dirty="0" smtClean="0"/>
              <a:t> 거의 없기 때문에 </a:t>
            </a:r>
            <a:r>
              <a:rPr lang="ko-KR" altLang="en-US" sz="1100" dirty="0" err="1" smtClean="0"/>
              <a:t>가성비를</a:t>
            </a:r>
            <a:r>
              <a:rPr lang="ko-KR" altLang="en-US" sz="1100" dirty="0" smtClean="0"/>
              <a:t> 추구하는 </a:t>
            </a:r>
            <a:r>
              <a:rPr lang="en-US" altLang="ko-KR" sz="1100" dirty="0" smtClean="0"/>
              <a:t>20~30</a:t>
            </a:r>
            <a:r>
              <a:rPr lang="ko-KR" altLang="en-US" sz="1100" dirty="0" smtClean="0"/>
              <a:t>대의 사용이 예상된다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96578" y="3065185"/>
            <a:ext cx="5624774" cy="5078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숙련도</a:t>
            </a:r>
            <a:endParaRPr lang="en-US" altLang="ko-KR" sz="1600" dirty="0" smtClean="0"/>
          </a:p>
          <a:p>
            <a:r>
              <a:rPr lang="ko-KR" altLang="en-US" sz="1100" dirty="0" smtClean="0"/>
              <a:t>항상 컴퓨터와 </a:t>
            </a:r>
            <a:r>
              <a:rPr lang="ko-KR" altLang="en-US" sz="1100" dirty="0" err="1" smtClean="0"/>
              <a:t>스마트폰을</a:t>
            </a:r>
            <a:r>
              <a:rPr lang="ko-KR" altLang="en-US" sz="1100" dirty="0" smtClean="0"/>
              <a:t> 활용하여 업무를 보기 </a:t>
            </a:r>
            <a:r>
              <a:rPr lang="ko-KR" altLang="en-US" sz="1100" dirty="0"/>
              <a:t>때</a:t>
            </a:r>
            <a:r>
              <a:rPr lang="ko-KR" altLang="en-US" sz="1100" dirty="0" smtClean="0"/>
              <a:t>문에 활용능력은 </a:t>
            </a:r>
            <a:r>
              <a:rPr lang="ko-KR" altLang="en-US" sz="1100" dirty="0" err="1" smtClean="0"/>
              <a:t>숙련자</a:t>
            </a:r>
            <a:r>
              <a:rPr lang="ko-KR" altLang="en-US" sz="1100" dirty="0" smtClean="0"/>
              <a:t> 수준이다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728" y="3734742"/>
            <a:ext cx="5616624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사용환경</a:t>
            </a:r>
            <a:endParaRPr lang="en-US" altLang="ko-KR" sz="1400" dirty="0"/>
          </a:p>
          <a:p>
            <a:r>
              <a:rPr lang="ko-KR" altLang="en-US" sz="1100" dirty="0" smtClean="0"/>
              <a:t>평소 업무를 보며 </a:t>
            </a:r>
            <a:r>
              <a:rPr lang="en-US" altLang="ko-KR" sz="1100" dirty="0" smtClean="0"/>
              <a:t>SNS</a:t>
            </a:r>
            <a:r>
              <a:rPr lang="ko-KR" altLang="en-US" sz="1100" dirty="0" smtClean="0"/>
              <a:t>를 통해 얻는 다양한 </a:t>
            </a:r>
            <a:r>
              <a:rPr lang="ko-KR" altLang="en-US" sz="1100" dirty="0" err="1" smtClean="0"/>
              <a:t>맛집</a:t>
            </a:r>
            <a:r>
              <a:rPr lang="ko-KR" altLang="en-US" sz="1100" dirty="0" smtClean="0"/>
              <a:t> 정보를 통해 휴일에는 </a:t>
            </a:r>
            <a:r>
              <a:rPr lang="ko-KR" altLang="en-US" sz="1100" dirty="0" err="1" smtClean="0"/>
              <a:t>맛집을</a:t>
            </a:r>
            <a:r>
              <a:rPr lang="ko-KR" altLang="en-US" sz="1100" dirty="0" smtClean="0"/>
              <a:t> 찾아 다니지만 비싼 가격 때문에 최근에는 </a:t>
            </a:r>
            <a:r>
              <a:rPr lang="ko-KR" altLang="en-US" sz="1100" dirty="0" err="1" smtClean="0"/>
              <a:t>가성비</a:t>
            </a:r>
            <a:r>
              <a:rPr lang="ko-KR" altLang="en-US" sz="1100" dirty="0" smtClean="0"/>
              <a:t> 좋은 가게를 찾고 있던 중 집 근처 노원구의 착한 가격 업소를 소개하는 </a:t>
            </a:r>
            <a:r>
              <a:rPr lang="en-US" altLang="ko-KR" sz="1100" dirty="0" smtClean="0"/>
              <a:t>NOWON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앱을</a:t>
            </a:r>
            <a:r>
              <a:rPr lang="ko-KR" altLang="en-US" sz="1100" dirty="0" smtClean="0"/>
              <a:t> 이용하게 되었다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9792" y="4725144"/>
            <a:ext cx="5617794" cy="5078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라이프스타일 및 성격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세대</a:t>
            </a:r>
            <a:endParaRPr lang="en-US" altLang="ko-KR" sz="1600" dirty="0" smtClean="0"/>
          </a:p>
          <a:p>
            <a:r>
              <a:rPr lang="ko-KR" altLang="en-US" sz="1100" dirty="0" smtClean="0"/>
              <a:t>금전적으로 넉넉하지 않은 </a:t>
            </a:r>
            <a:r>
              <a:rPr lang="en-US" altLang="ko-KR" sz="1100" dirty="0" smtClean="0"/>
              <a:t>20</a:t>
            </a:r>
            <a:r>
              <a:rPr lang="ko-KR" altLang="en-US" sz="1100" dirty="0" smtClean="0"/>
              <a:t>대로써 </a:t>
            </a:r>
            <a:r>
              <a:rPr lang="ko-KR" altLang="en-US" sz="1100" dirty="0" err="1" smtClean="0"/>
              <a:t>착한가격업소</a:t>
            </a:r>
            <a:r>
              <a:rPr lang="ko-KR" altLang="en-US" sz="1100" dirty="0" smtClean="0"/>
              <a:t> 정보를 자주 찾고 잘 활용한다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699792" y="5373216"/>
            <a:ext cx="5605261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문제점 및 기타</a:t>
            </a:r>
            <a:endParaRPr lang="en-US" altLang="ko-KR" sz="1600" dirty="0" smtClean="0"/>
          </a:p>
          <a:p>
            <a:r>
              <a:rPr lang="ko-KR" altLang="en-US" sz="1100" dirty="0" smtClean="0"/>
              <a:t>착한 가격 업소가 생각보다 많지 않아서 불만이며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무엇보다 음식점의 </a:t>
            </a:r>
            <a:r>
              <a:rPr lang="ko-KR" altLang="en-US" sz="1100" dirty="0" err="1" smtClean="0"/>
              <a:t>갯수가</a:t>
            </a:r>
            <a:r>
              <a:rPr lang="ko-KR" altLang="en-US" sz="1100" dirty="0" smtClean="0"/>
              <a:t> 많지 않아서 추후 더 많은 업소가 추가되길 바란다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419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사용자 </a:t>
            </a:r>
            <a:r>
              <a:rPr lang="ko-KR" altLang="en-US" dirty="0" smtClean="0">
                <a:latin typeface="+mn-ea"/>
              </a:rPr>
              <a:t>분석하기</a:t>
            </a:r>
            <a:endParaRPr lang="ko-KR" altLang="en-US" dirty="0">
              <a:latin typeface="+mn-ea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타깃 </a:t>
            </a:r>
            <a:r>
              <a:rPr lang="ko-KR" altLang="en-US" dirty="0" err="1" smtClean="0">
                <a:latin typeface="+mn-ea"/>
              </a:rPr>
              <a:t>그룹중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30</a:t>
            </a:r>
            <a:r>
              <a:rPr lang="ko-KR" altLang="en-US" dirty="0" smtClean="0">
                <a:latin typeface="+mn-ea"/>
              </a:rPr>
              <a:t>대 여성 </a:t>
            </a:r>
            <a:r>
              <a:rPr lang="ko-KR" altLang="en-US" dirty="0" err="1" smtClean="0">
                <a:latin typeface="+mn-ea"/>
              </a:rPr>
              <a:t>퍼소나</a:t>
            </a:r>
            <a:r>
              <a:rPr lang="en-US" altLang="ko-KR" dirty="0" smtClean="0">
                <a:latin typeface="+mn-ea"/>
              </a:rPr>
              <a:t>(persona)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73016"/>
            <a:ext cx="1872208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특징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100" dirty="0" smtClean="0"/>
              <a:t>김자</a:t>
            </a:r>
            <a:r>
              <a:rPr lang="ko-KR" altLang="en-US" sz="1100" dirty="0"/>
              <a:t>영</a:t>
            </a:r>
            <a:r>
              <a:rPr lang="en-US" altLang="ko-KR" sz="1100" dirty="0" smtClean="0"/>
              <a:t>, 32</a:t>
            </a:r>
            <a:r>
              <a:rPr lang="ko-KR" altLang="en-US" sz="1100" dirty="0" smtClean="0"/>
              <a:t>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여자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미혼</a:t>
            </a:r>
            <a:endParaRPr lang="en-US" altLang="ko-KR" sz="1100" dirty="0" smtClean="0"/>
          </a:p>
          <a:p>
            <a:r>
              <a:rPr lang="ko-KR" altLang="en-US" sz="1100" dirty="0" smtClean="0"/>
              <a:t>보통 키에 보통 체형</a:t>
            </a:r>
            <a:endParaRPr lang="en-US" altLang="ko-KR" sz="1100" dirty="0" smtClean="0"/>
          </a:p>
          <a:p>
            <a:r>
              <a:rPr lang="ko-KR" altLang="en-US" sz="1100" dirty="0" smtClean="0"/>
              <a:t>최근 노원구로 이사</a:t>
            </a:r>
            <a:endParaRPr lang="en-US" altLang="ko-KR" sz="11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3568" y="4696108"/>
            <a:ext cx="1872208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목표</a:t>
            </a:r>
            <a:endParaRPr lang="en-US" altLang="ko-KR" sz="1600" dirty="0" smtClean="0"/>
          </a:p>
          <a:p>
            <a:r>
              <a:rPr lang="ko-KR" altLang="en-US" sz="1100" dirty="0" smtClean="0"/>
              <a:t>집 근처의 다양한 업소들을 알아보려고 함 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9791" y="2078558"/>
            <a:ext cx="2664297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역</a:t>
            </a:r>
            <a:r>
              <a:rPr lang="ko-KR" altLang="en-US" sz="1600" dirty="0"/>
              <a:t>할</a:t>
            </a:r>
            <a:endParaRPr lang="en-US" altLang="ko-KR" sz="1600" dirty="0" smtClean="0"/>
          </a:p>
          <a:p>
            <a:r>
              <a:rPr lang="ko-KR" altLang="en-US" sz="1100" dirty="0" smtClean="0"/>
              <a:t>회계법인에서 근무하고 있으며 퇴근 후  멀리 가지 않고 집 근처를 돌아다니는 걸 좋아함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96" y="2078558"/>
            <a:ext cx="2885256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시장 특성</a:t>
            </a:r>
            <a:endParaRPr lang="en-US" altLang="ko-KR" sz="1600" dirty="0" smtClean="0"/>
          </a:p>
          <a:p>
            <a:r>
              <a:rPr lang="ko-KR" altLang="en-US" sz="1100" dirty="0" smtClean="0"/>
              <a:t>노원구로 한정한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착한 가격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위주의 </a:t>
            </a:r>
            <a:r>
              <a:rPr lang="ko-KR" altLang="en-US" sz="1100" dirty="0" err="1" smtClean="0"/>
              <a:t>앱은</a:t>
            </a:r>
            <a:r>
              <a:rPr lang="ko-KR" altLang="en-US" sz="1100" dirty="0" smtClean="0"/>
              <a:t> 거의 없기 때문에 </a:t>
            </a:r>
            <a:r>
              <a:rPr lang="ko-KR" altLang="en-US" sz="1100" dirty="0" err="1" smtClean="0"/>
              <a:t>가성비를</a:t>
            </a:r>
            <a:r>
              <a:rPr lang="ko-KR" altLang="en-US" sz="1100" dirty="0" smtClean="0"/>
              <a:t> 추구하는 </a:t>
            </a:r>
            <a:r>
              <a:rPr lang="en-US" altLang="ko-KR" sz="1100" dirty="0" smtClean="0"/>
              <a:t>20~30</a:t>
            </a:r>
            <a:r>
              <a:rPr lang="ko-KR" altLang="en-US" sz="1100" dirty="0" smtClean="0"/>
              <a:t>대의 사용이 예상된다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696578" y="3065185"/>
            <a:ext cx="5624774" cy="5078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숙련도</a:t>
            </a:r>
            <a:endParaRPr lang="en-US" altLang="ko-KR" sz="1600" dirty="0" smtClean="0"/>
          </a:p>
          <a:p>
            <a:r>
              <a:rPr lang="ko-KR" altLang="en-US" sz="1100" dirty="0" err="1" smtClean="0"/>
              <a:t>스마트폰을</a:t>
            </a:r>
            <a:r>
              <a:rPr lang="ko-KR" altLang="en-US" sz="1100" dirty="0" smtClean="0"/>
              <a:t> 오래 사용하긴 했지만 통해 웹 서핑이나 </a:t>
            </a:r>
            <a:r>
              <a:rPr lang="en-US" altLang="ko-KR" sz="1100" dirty="0" smtClean="0"/>
              <a:t>SNS</a:t>
            </a:r>
            <a:r>
              <a:rPr lang="ko-KR" altLang="en-US" sz="1100" dirty="0" smtClean="0"/>
              <a:t>등 간단한 작업을 하는 수준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728" y="3717032"/>
            <a:ext cx="5616624" cy="8463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사용환경</a:t>
            </a:r>
            <a:endParaRPr lang="en-US" altLang="ko-KR" sz="1400" dirty="0"/>
          </a:p>
          <a:p>
            <a:r>
              <a:rPr lang="ko-KR" altLang="en-US" sz="1100" dirty="0" smtClean="0"/>
              <a:t>최대한 집 근처에서 모든 일상생활을 해결하려는 편이라서 노원구를 중심으로 한 정보를 찾는다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노원구 내의 저렴한 가격의 다양한 업종을 소개하는 </a:t>
            </a:r>
            <a:r>
              <a:rPr lang="en-US" altLang="ko-KR" sz="1100" dirty="0" smtClean="0"/>
              <a:t>‘</a:t>
            </a:r>
            <a:r>
              <a:rPr lang="ko-KR" altLang="en-US" sz="1100" dirty="0" err="1" smtClean="0"/>
              <a:t>착한가격업소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소개 </a:t>
            </a:r>
            <a:r>
              <a:rPr lang="ko-KR" altLang="en-US" sz="1100" dirty="0" err="1" smtClean="0"/>
              <a:t>앱을</a:t>
            </a:r>
            <a:r>
              <a:rPr lang="ko-KR" altLang="en-US" sz="1100" dirty="0" smtClean="0"/>
              <a:t> 알게 되어 자주 활용하고 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9792" y="4696108"/>
            <a:ext cx="5617794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라이프스타일 및 성격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세대</a:t>
            </a:r>
            <a:endParaRPr lang="en-US" altLang="ko-KR" sz="1600" dirty="0" smtClean="0"/>
          </a:p>
          <a:p>
            <a:r>
              <a:rPr lang="ko-KR" altLang="en-US" sz="1100" dirty="0"/>
              <a:t>멀리까지 나가기는 귀찮아하는 </a:t>
            </a:r>
            <a:r>
              <a:rPr lang="ko-KR" altLang="en-US" sz="1100" dirty="0" smtClean="0"/>
              <a:t>성격으로 집 근처 단골 미용실이나 음식점을 </a:t>
            </a:r>
            <a:r>
              <a:rPr lang="ko-KR" altLang="en-US" sz="1100" dirty="0" err="1" smtClean="0"/>
              <a:t>찾기위해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앱을</a:t>
            </a:r>
            <a:r>
              <a:rPr lang="ko-KR" altLang="en-US" sz="1100" dirty="0" smtClean="0"/>
              <a:t> 자주 이용한다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9792" y="5517232"/>
            <a:ext cx="5605261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문제점 및 기타</a:t>
            </a:r>
            <a:endParaRPr lang="en-US" altLang="ko-KR" sz="1600" dirty="0" smtClean="0"/>
          </a:p>
          <a:p>
            <a:r>
              <a:rPr lang="ko-KR" altLang="en-US" sz="1100" dirty="0" smtClean="0"/>
              <a:t>소개된 업소 주소의 위치와 실제 지도의 위치가 맞지 않는 경우가 있어서 수정되길 원하고 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78558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+mn-ea"/>
              </a:rPr>
              <a:t>사용자 분석하기</a:t>
            </a:r>
            <a:endParaRPr lang="ko-KR" altLang="en-US" dirty="0">
              <a:latin typeface="+mn-ea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페르소나 김선호의 정황 시나리오</a:t>
            </a:r>
            <a:r>
              <a:rPr lang="en-US" altLang="ko-KR" dirty="0" smtClean="0">
                <a:latin typeface="+mn-ea"/>
              </a:rPr>
              <a:t>(scenario)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ko-KR" altLang="en-US" dirty="0" err="1" smtClean="0">
                <a:latin typeface="+mn-ea"/>
              </a:rPr>
              <a:t>니즈</a:t>
            </a:r>
            <a:r>
              <a:rPr lang="en-US" altLang="ko-KR" dirty="0" smtClean="0">
                <a:latin typeface="+mn-ea"/>
              </a:rPr>
              <a:t>(Needs)</a:t>
            </a:r>
            <a:r>
              <a:rPr lang="ko-KR" altLang="en-US" dirty="0" smtClean="0">
                <a:latin typeface="+mn-ea"/>
              </a:rPr>
              <a:t> 도출</a:t>
            </a:r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2204864"/>
            <a:ext cx="3816424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마케팅 회사의 신입사원 </a:t>
            </a:r>
            <a:r>
              <a:rPr lang="en-US" altLang="ko-KR" dirty="0"/>
              <a:t>25</a:t>
            </a:r>
            <a:r>
              <a:rPr lang="ko-KR" altLang="en-US" dirty="0"/>
              <a:t>세 김선호씨는 </a:t>
            </a:r>
            <a:r>
              <a:rPr lang="ko-KR" altLang="en-US" dirty="0" smtClean="0"/>
              <a:t>업무를 보며 다양한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정보를 얻어 탐방을 즐기는 편이다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가벼운 주머니 사정에 맞춘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가성</a:t>
            </a:r>
            <a:r>
              <a:rPr lang="ko-KR" altLang="en-US" dirty="0" err="1"/>
              <a:t>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무시할 수 없어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착한가격업소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자주 활용하고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</a:t>
            </a:r>
            <a:r>
              <a:rPr lang="ko-KR" altLang="en-US" dirty="0" err="1" smtClean="0"/>
              <a:t>앱에는</a:t>
            </a:r>
            <a:r>
              <a:rPr lang="ko-KR" altLang="en-US" dirty="0" smtClean="0"/>
              <a:t> 음식점의 개수가 많지 않고 막상 찾아가면 가격이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나와있는 것과 다른 난감한 상황을 겪기도 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최근에는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통한 정보보다는 </a:t>
            </a:r>
            <a:r>
              <a:rPr lang="ko-KR" altLang="en-US" dirty="0" err="1" smtClean="0"/>
              <a:t>블로그나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를 통해 정보를 얻는 편이다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4048" y="2204864"/>
            <a:ext cx="3312368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해결책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착한 가격 음식점의 개수가 많지 않다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더 많은 착한 가격 업소를 찾아서 추가한다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앱에</a:t>
            </a:r>
            <a:r>
              <a:rPr lang="ko-KR" altLang="en-US" dirty="0" smtClean="0"/>
              <a:t> 있는 정보와 실제 가게의 정보와 다르다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정보의 업데이트 주기를 더 짧게 해서 항상 최신정보가 올라올 수 있게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4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+mn-ea"/>
              </a:rPr>
              <a:t>사용자 분석하기</a:t>
            </a:r>
            <a:endParaRPr lang="ko-KR" altLang="en-US" dirty="0">
              <a:latin typeface="+mn-ea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페르소나 김자영의 정황 시나리오</a:t>
            </a:r>
            <a:r>
              <a:rPr lang="en-US" altLang="ko-KR" dirty="0" smtClean="0">
                <a:latin typeface="+mn-ea"/>
              </a:rPr>
              <a:t>(scenario)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ko-KR" altLang="en-US" dirty="0" err="1" smtClean="0">
                <a:latin typeface="+mn-ea"/>
              </a:rPr>
              <a:t>니즈</a:t>
            </a:r>
            <a:r>
              <a:rPr lang="en-US" altLang="ko-KR" dirty="0" smtClean="0">
                <a:latin typeface="+mn-ea"/>
              </a:rPr>
              <a:t>(Needs)</a:t>
            </a:r>
            <a:r>
              <a:rPr lang="ko-KR" altLang="en-US" dirty="0" smtClean="0">
                <a:latin typeface="+mn-ea"/>
              </a:rPr>
              <a:t> 도출</a:t>
            </a:r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2204864"/>
            <a:ext cx="3816424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최근 노원구로 이사온 </a:t>
            </a:r>
            <a:r>
              <a:rPr lang="en-US" altLang="ko-KR" dirty="0" smtClean="0"/>
              <a:t>32</a:t>
            </a:r>
            <a:r>
              <a:rPr lang="ko-KR" altLang="en-US" dirty="0" smtClean="0"/>
              <a:t>세 김자영씨는 집 근처에 단골 가게들을 만들어가는 중이다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그러던 중 노원구의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착한가격업소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소개하는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알게 되어 자주 활용 중이다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허나 </a:t>
            </a:r>
            <a:r>
              <a:rPr lang="ko-KR" altLang="en-US" dirty="0" err="1" smtClean="0"/>
              <a:t>착한가격</a:t>
            </a:r>
            <a:r>
              <a:rPr lang="ko-KR" altLang="en-US" dirty="0" smtClean="0"/>
              <a:t> 미용실이나 세탁소를 찾았다가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정보와 실제 위치가 일치하지 않아 다시 돌아오는 경우가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업소를 찾기까지 너무 많은 단계를 거쳐야 해서 불편함을 경험했다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4048" y="2204864"/>
            <a:ext cx="3312368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해결책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앱의</a:t>
            </a:r>
            <a:r>
              <a:rPr lang="ko-KR" altLang="en-US" dirty="0" smtClean="0"/>
              <a:t> 정보와 실제 위치가 일치하지 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위치 정보를 자주 업데이트하고 </a:t>
            </a:r>
            <a:r>
              <a:rPr lang="ko-KR" altLang="en-US" dirty="0" err="1" smtClean="0"/>
              <a:t>지도앱과</a:t>
            </a:r>
            <a:r>
              <a:rPr lang="ko-KR" altLang="en-US" dirty="0" smtClean="0"/>
              <a:t> 연동하여 확실한 위치를 찾을 수 있게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업소를 찾기까지 너무 많은 단계를 거쳐야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탐색 단계를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 이내로 단순화한다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0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1-3. UX </a:t>
            </a:r>
            <a:r>
              <a:rPr lang="ko-KR" altLang="en-US" dirty="0" smtClean="0"/>
              <a:t>전략 도출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UX </a:t>
            </a:r>
            <a:r>
              <a:rPr lang="ko-KR" altLang="en-US" dirty="0" smtClean="0">
                <a:latin typeface="+mn-ea"/>
              </a:rPr>
              <a:t>전략 도출하기 </a:t>
            </a:r>
            <a:r>
              <a:rPr lang="en-US" altLang="ko-KR" dirty="0" smtClean="0">
                <a:latin typeface="+mn-ea"/>
              </a:rPr>
              <a:t>_ </a:t>
            </a:r>
            <a:r>
              <a:rPr lang="ko-KR" altLang="en-US" dirty="0" smtClean="0">
                <a:latin typeface="+mn-ea"/>
              </a:rPr>
              <a:t>포지셔닝 방향</a:t>
            </a:r>
            <a:endParaRPr lang="ko-KR" altLang="en-US" dirty="0">
              <a:latin typeface="+mn-ea"/>
            </a:endParaRP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35178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7107" y="1412776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1-1. </a:t>
            </a:r>
            <a:r>
              <a:rPr lang="ko-KR" altLang="en-US" dirty="0" smtClean="0">
                <a:latin typeface="+mn-ea"/>
              </a:rPr>
              <a:t>앱 </a:t>
            </a:r>
            <a:r>
              <a:rPr lang="en-US" altLang="ko-KR" dirty="0" smtClean="0">
                <a:latin typeface="+mn-ea"/>
              </a:rPr>
              <a:t>UX </a:t>
            </a:r>
            <a:r>
              <a:rPr lang="ko-KR" altLang="en-US" dirty="0" smtClean="0">
                <a:latin typeface="+mn-ea"/>
              </a:rPr>
              <a:t>포지셔닝 전략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9117" y="4427820"/>
            <a:ext cx="79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1-2. </a:t>
            </a:r>
            <a:r>
              <a:rPr lang="ko-KR" altLang="en-US" dirty="0" smtClean="0">
                <a:latin typeface="+mn-ea"/>
              </a:rPr>
              <a:t>앱 디자인 전략 포지셔닝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4801795"/>
            <a:ext cx="2160240" cy="17235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 퍼소나 니즈</a:t>
            </a:r>
            <a:endParaRPr lang="en-US" altLang="ko-KR" sz="16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컨텐츠 추가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/>
              <a:t>컨텐츠 </a:t>
            </a:r>
            <a:r>
              <a:rPr lang="ko-KR" altLang="en-US" sz="1100" dirty="0" smtClean="0"/>
              <a:t>업데이트 </a:t>
            </a:r>
            <a:r>
              <a:rPr lang="ko-KR" altLang="en-US" sz="1100" dirty="0"/>
              <a:t>주기 </a:t>
            </a:r>
            <a:r>
              <a:rPr lang="ko-KR" altLang="en-US" sz="1100" dirty="0" smtClean="0"/>
              <a:t>단축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지도앱과 연동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단순하고 이해하기 쉬운 </a:t>
            </a:r>
            <a:r>
              <a:rPr lang="en-US" altLang="ko-KR" sz="1100" dirty="0" smtClean="0"/>
              <a:t>UI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1472" y="4809346"/>
            <a:ext cx="1728192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부 퍼소나 니즈</a:t>
            </a:r>
            <a:endParaRPr lang="en-US" altLang="ko-KR" sz="16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간결한 디자인</a:t>
            </a:r>
            <a:endParaRPr lang="en-US" altLang="ko-KR" sz="11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4859868"/>
            <a:ext cx="172819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기타 니즈</a:t>
            </a:r>
            <a:endParaRPr lang="en-US" altLang="ko-KR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27584" y="1772816"/>
            <a:ext cx="7632848" cy="24314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(1) </a:t>
            </a:r>
            <a:r>
              <a:rPr lang="ko-KR" altLang="en-US" sz="1600" dirty="0"/>
              <a:t>시장</a:t>
            </a:r>
          </a:p>
          <a:p>
            <a:r>
              <a:rPr lang="ko-KR" altLang="en-US" sz="1100" dirty="0" smtClean="0"/>
              <a:t>착한가격업소에 대한 문화콘텐츠앱은 거의 나와있지 않고 지역을 노원구로 한정한 앱은 더욱 그렇다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그래</a:t>
            </a:r>
            <a:r>
              <a:rPr lang="ko-KR" altLang="en-US" sz="1100" dirty="0"/>
              <a:t>서</a:t>
            </a:r>
            <a:r>
              <a:rPr lang="ko-KR" altLang="en-US" sz="1100" dirty="0" smtClean="0"/>
              <a:t> 노원구나 주변 지역에 거주하는 사람들에 한해 이목을 끌 수 있을 것이다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600" dirty="0"/>
              <a:t>(2) </a:t>
            </a:r>
            <a:r>
              <a:rPr lang="ko-KR" altLang="en-US" sz="1600" dirty="0"/>
              <a:t>사용자</a:t>
            </a:r>
          </a:p>
          <a:p>
            <a:r>
              <a:rPr lang="ko-KR" altLang="en-US" sz="1100" dirty="0" smtClean="0"/>
              <a:t>금전적으로 여유롭지 못한 젊은 소비자들을 가성비라는 키워드를 통해 앱으로 유입시킬 수 있다</a:t>
            </a:r>
            <a:r>
              <a:rPr lang="en-US" altLang="ko-KR" sz="1100" dirty="0" smtClean="0"/>
              <a:t>. </a:t>
            </a:r>
            <a:endParaRPr lang="en-US" altLang="ko-KR" sz="1100" dirty="0"/>
          </a:p>
          <a:p>
            <a:r>
              <a:rPr lang="en-US" altLang="ko-KR" sz="1600" dirty="0" smtClean="0"/>
              <a:t>(3) </a:t>
            </a:r>
            <a:r>
              <a:rPr lang="ko-KR" altLang="en-US" sz="1600" dirty="0" smtClean="0"/>
              <a:t>경쟁사</a:t>
            </a:r>
          </a:p>
          <a:p>
            <a:r>
              <a:rPr lang="ko-KR" altLang="en-US" sz="1100" dirty="0" smtClean="0"/>
              <a:t>착한가격업소라는 주제 자체가 많이 알려지지 않은 분야이기에 강점이 될 수 있지만 행정안전부에서 공개하는 정보이기에 누구나 접근할 수 있고 같은 내용의 앱을 만들어 낼 수 있는 것 역시 위협 요인이다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때문에 업소 주소만 공개하는 게 아닌 지도를 통한 위치 표시나 길찾기 기능 등의 차별화된 기능 제공이 필요하다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/>
          </a:p>
          <a:p>
            <a:r>
              <a:rPr lang="en-US" altLang="ko-KR" sz="1600" dirty="0"/>
              <a:t>(4) </a:t>
            </a:r>
            <a:r>
              <a:rPr lang="ko-KR" altLang="en-US" sz="1600" dirty="0"/>
              <a:t>가치 전달의 방법</a:t>
            </a:r>
          </a:p>
          <a:p>
            <a:r>
              <a:rPr lang="ko-KR" altLang="en-US" sz="1100" dirty="0" smtClean="0"/>
              <a:t>착한가격업소 컨텐츠를 자주 업데이트하고 추가하면서 사용자들에게 최신정보를 제공할 수 있도록 한다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간결하고 깔끔한 디자인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이해하기 쉬운 </a:t>
            </a:r>
            <a:r>
              <a:rPr lang="en-US" altLang="ko-KR" sz="1100" dirty="0" smtClean="0"/>
              <a:t>UI</a:t>
            </a:r>
            <a:r>
              <a:rPr lang="ko-KR" altLang="en-US" sz="1100" dirty="0" smtClean="0"/>
              <a:t>로 누구나 쉽게 원하는 정보를 찾을 수 있도록 한다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2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_UX </a:t>
            </a:r>
            <a:r>
              <a:rPr lang="ko-KR" altLang="en-US" dirty="0">
                <a:latin typeface="+mn-ea"/>
              </a:rPr>
              <a:t>차별화 전략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2-1. 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디자인 </a:t>
            </a:r>
            <a:r>
              <a:rPr lang="ko-KR" altLang="en-US" dirty="0" smtClean="0">
                <a:latin typeface="+mn-ea"/>
              </a:rPr>
              <a:t>전략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2132856"/>
            <a:ext cx="2880320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인터랙션 디자인 전략 수립</a:t>
            </a:r>
            <a:endParaRPr lang="en-US" altLang="ko-KR" sz="1600" dirty="0" smtClean="0"/>
          </a:p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인터페이스 조작문제 해결</a:t>
            </a:r>
            <a:r>
              <a:rPr lang="en-US" altLang="ko-KR" sz="1100" dirty="0" smtClean="0"/>
              <a:t>, </a:t>
            </a:r>
          </a:p>
          <a:p>
            <a:r>
              <a:rPr lang="ko-KR" altLang="en-US" sz="1100" dirty="0" smtClean="0"/>
              <a:t>자연스러운 작업 흐름</a:t>
            </a:r>
            <a:r>
              <a:rPr lang="en-US" altLang="ko-KR" sz="1100" dirty="0" smtClean="0"/>
              <a:t>, </a:t>
            </a:r>
          </a:p>
          <a:p>
            <a:r>
              <a:rPr lang="ko-KR" altLang="en-US" sz="1100" dirty="0" smtClean="0"/>
              <a:t>명확한 피드백 제공</a:t>
            </a:r>
            <a:endParaRPr lang="en-US" altLang="ko-KR" sz="1100" dirty="0" smtClean="0"/>
          </a:p>
          <a:p>
            <a:endParaRPr lang="en-US" altLang="ko-KR" sz="1100" dirty="0"/>
          </a:p>
          <a:p>
            <a:endParaRPr lang="en-US" altLang="ko-KR" sz="1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419872" y="2132856"/>
            <a:ext cx="2448272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정보디자인 전략 수립</a:t>
            </a:r>
            <a:endParaRPr lang="en-US" altLang="ko-KR" sz="1600" dirty="0" smtClean="0"/>
          </a:p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명확성을 높일 수 있는 아이콘</a:t>
            </a:r>
            <a:r>
              <a:rPr lang="en-US" altLang="ko-KR" sz="1100" dirty="0" smtClean="0"/>
              <a:t>, </a:t>
            </a:r>
          </a:p>
          <a:p>
            <a:r>
              <a:rPr lang="ko-KR" altLang="en-US" sz="1100" dirty="0" smtClean="0"/>
              <a:t>레이블 네비게이션</a:t>
            </a:r>
            <a:r>
              <a:rPr lang="en-US" altLang="ko-KR" sz="1100" dirty="0" smtClean="0"/>
              <a:t>,</a:t>
            </a:r>
          </a:p>
          <a:p>
            <a:r>
              <a:rPr lang="ko-KR" altLang="en-US" sz="1100" dirty="0" smtClean="0"/>
              <a:t>글과 사진의 적절한 적용을 통해 콘텐츠 전달력을 높이고 정보 구조를 체계화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40152" y="2125561"/>
            <a:ext cx="2730569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비주얼 디자인 전략 수립</a:t>
            </a:r>
            <a:endParaRPr lang="en-US" altLang="ko-KR" sz="1600" dirty="0" smtClean="0"/>
          </a:p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간결한 레이아웃 구조</a:t>
            </a:r>
            <a:r>
              <a:rPr lang="en-US" altLang="ko-KR" sz="1100" dirty="0" smtClean="0"/>
              <a:t>, </a:t>
            </a:r>
          </a:p>
          <a:p>
            <a:r>
              <a:rPr lang="ko-KR" altLang="en-US" sz="1100" dirty="0" smtClean="0"/>
              <a:t>한눈에 이해할 수 있는 아이콘</a:t>
            </a:r>
            <a:r>
              <a:rPr lang="en-US" altLang="ko-KR" sz="1100" dirty="0" smtClean="0"/>
              <a:t>, </a:t>
            </a:r>
          </a:p>
          <a:p>
            <a:r>
              <a:rPr lang="ko-KR" altLang="en-US" sz="1100" dirty="0" smtClean="0"/>
              <a:t>기능을 명확하게 전달할 수 있는 레이블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앱의 목적에 부합하는 컬러</a:t>
            </a:r>
            <a:r>
              <a:rPr lang="en-US" altLang="ko-KR" sz="1100" dirty="0" smtClean="0"/>
              <a:t>,</a:t>
            </a:r>
          </a:p>
          <a:p>
            <a:r>
              <a:rPr lang="ko-KR" altLang="en-US" sz="1100" dirty="0" smtClean="0"/>
              <a:t>식별성을 높일 수 있는 컬러 디자인 수행</a:t>
            </a:r>
            <a:endParaRPr lang="en-US" altLang="ko-KR" sz="1100" dirty="0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7" y="3457376"/>
            <a:ext cx="22002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435193"/>
            <a:ext cx="1543050" cy="236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57376"/>
            <a:ext cx="20955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2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_UX </a:t>
            </a:r>
            <a:r>
              <a:rPr lang="ko-KR" altLang="en-US" dirty="0">
                <a:latin typeface="+mn-ea"/>
              </a:rPr>
              <a:t>차별화 전략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412776"/>
            <a:ext cx="8341278" cy="5328592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84784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2-2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휴리스틱</a:t>
            </a:r>
            <a:r>
              <a:rPr lang="en-US" altLang="ko-KR" dirty="0">
                <a:latin typeface="+mn-ea"/>
              </a:rPr>
              <a:t>(Heuristic) </a:t>
            </a:r>
            <a:r>
              <a:rPr lang="ko-KR" altLang="en-US" dirty="0">
                <a:latin typeface="+mn-ea"/>
              </a:rPr>
              <a:t>평가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착한가격업소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90927"/>
              </p:ext>
            </p:extLst>
          </p:nvPr>
        </p:nvGraphicFramePr>
        <p:xfrm>
          <a:off x="3347864" y="1988840"/>
          <a:ext cx="5112568" cy="4627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8112"/>
                <a:gridCol w="1944216"/>
                <a:gridCol w="2160240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문항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점수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나쁨 </a:t>
                      </a:r>
                      <a:r>
                        <a:rPr lang="en-US" altLang="ko-KR" sz="1400" dirty="0" smtClean="0"/>
                        <a:t>1~</a:t>
                      </a:r>
                      <a:r>
                        <a:rPr lang="ko-KR" altLang="en-US" sz="1400" dirty="0" smtClean="0"/>
                        <a:t>좋음 </a:t>
                      </a:r>
                      <a:r>
                        <a:rPr lang="en-US" altLang="ko-KR" sz="1400" dirty="0" smtClean="0"/>
                        <a:t>5)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의견</a:t>
                      </a:r>
                      <a:endParaRPr lang="ko-KR" altLang="en-US" sz="14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가시성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버튼을 터치했을 때 즉시 기능이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정확성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각 버튼이 어떤 역할을 하는지 이해하기 쉽다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만족성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모든 행동에 취소버튼을 넣어서 움직일 수 있게 했다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일관성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모든</a:t>
                      </a:r>
                      <a:r>
                        <a:rPr lang="ko-KR" altLang="en-US" sz="1100" baseline="0" dirty="0" smtClean="0"/>
                        <a:t> 기능이 터치와 스크롤로 작동한다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에러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간단한 방법으로 사용할 수 있어서 실수를 미연에 방지했다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효율성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사용은 간단하지만 자주 사용하는 조작을 설정할 수는 없다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신속성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터치 한두번으로 원하는 정보를 쉽게 찾을 수 있다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심미성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꼭 필요한 버튼으로 구성되어 디자인이 매우 간결하다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역조작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특별한 에러사항이 발생하지 않는다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이해성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위치제공 버튼 이외에 특별한 도움말은 제공되지 않는다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2482901" cy="44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_UX </a:t>
            </a:r>
            <a:r>
              <a:rPr lang="ko-KR" altLang="en-US" dirty="0">
                <a:latin typeface="+mn-ea"/>
              </a:rPr>
              <a:t>차별화 전략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95536" y="1340768"/>
            <a:ext cx="8341278" cy="5400600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8906" y="1412776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2-2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휴리스틱</a:t>
            </a:r>
            <a:r>
              <a:rPr lang="en-US" altLang="ko-KR" dirty="0">
                <a:latin typeface="+mn-ea"/>
              </a:rPr>
              <a:t>(Heuristic) </a:t>
            </a:r>
            <a:r>
              <a:rPr lang="ko-KR" altLang="en-US" dirty="0">
                <a:latin typeface="+mn-ea"/>
              </a:rPr>
              <a:t>평가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똑소리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2670965" cy="429361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53336"/>
              </p:ext>
            </p:extLst>
          </p:nvPr>
        </p:nvGraphicFramePr>
        <p:xfrm>
          <a:off x="3419872" y="1802472"/>
          <a:ext cx="5112568" cy="479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8112"/>
                <a:gridCol w="1944216"/>
                <a:gridCol w="2160240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문항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점수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나쁨 </a:t>
                      </a:r>
                      <a:r>
                        <a:rPr lang="en-US" altLang="ko-KR" sz="1400" dirty="0" smtClean="0"/>
                        <a:t>1~</a:t>
                      </a:r>
                      <a:r>
                        <a:rPr lang="ko-KR" altLang="en-US" sz="1400" dirty="0" smtClean="0"/>
                        <a:t>좋음 </a:t>
                      </a:r>
                      <a:r>
                        <a:rPr lang="en-US" altLang="ko-KR" sz="1400" dirty="0" smtClean="0"/>
                        <a:t>5)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의견</a:t>
                      </a:r>
                      <a:endParaRPr lang="ko-KR" altLang="en-US" sz="14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가시성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기능을 실행했을 때 원하는 기능이 즉시 실행된다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정확성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검색아이콘 하나만 있어서 지나치게 단순화시켰다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만족성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취소버튼이 따로 존재하지 않아서 아쉽다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일관성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간단한 터치만으로 동작할 수 있도록 제작되었다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에러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사용이 간단해서 사용자의 오류가 발생하기 어렵다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효율성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컨텐츠를 리스트로 제공하여 보기 어렵고 자주 사용하는 조작을 설정할 수 없다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신속성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검색버튼 외에는 사진을 클릭하는 방식이라서 간단하다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심미성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앨범형으로 컨텐츠를 제공하는 간단한 디자인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역조작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특별한 오류가 안나와서 판단하기 어렵다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35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이해성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검색버튼 외에는 따로 도움말이 제공되지 않는다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624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UX/UI </a:t>
            </a:r>
            <a:r>
              <a:rPr lang="ko-KR" altLang="en-US" dirty="0">
                <a:latin typeface="+mn-ea"/>
              </a:rPr>
              <a:t>디자인 방향성 및 콘셉트 도출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35178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9468" y="1412776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3-1. 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디자인 </a:t>
            </a:r>
            <a:r>
              <a:rPr lang="ko-KR" altLang="en-US" dirty="0" smtClean="0">
                <a:latin typeface="+mn-ea"/>
              </a:rPr>
              <a:t>원칙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988840"/>
            <a:ext cx="7992888" cy="13542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인터랙션 디자인</a:t>
            </a:r>
            <a:endParaRPr lang="en-US" altLang="ko-KR" sz="1600" dirty="0" smtClean="0"/>
          </a:p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인터랙션 디자인의 목적은 사용자와 시스템의 상호작용을 원활하게 하는 것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사용자가 무언가 해야한다는 생각을 가지는 순간부터 인터랙션은 시작</a:t>
            </a:r>
            <a:r>
              <a:rPr lang="en-US" altLang="ko-KR" sz="1100" dirty="0" smtClean="0"/>
              <a:t> .</a:t>
            </a:r>
          </a:p>
          <a:p>
            <a:r>
              <a:rPr lang="ko-KR" altLang="en-US" sz="1100" dirty="0" smtClean="0"/>
              <a:t>비주얼 디자인과 연관이 깊고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사용자의 목표달성을 위해 어떤 행위를 하기 전 무엇을 해야 하는지 인식할 수 있게 해야함</a:t>
            </a:r>
            <a:r>
              <a:rPr lang="en-US" altLang="ko-KR" sz="1100" dirty="0" smtClean="0"/>
              <a:t>.. </a:t>
            </a:r>
          </a:p>
          <a:p>
            <a:r>
              <a:rPr lang="ko-KR" altLang="en-US" sz="1100" dirty="0" smtClean="0"/>
              <a:t>기본적인 인터랙션은 입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출력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사용자 터치등에 대한 반응 및 영역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기능의 조작방식과 반응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공간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피드백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움직임 등이 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이러한 요소들의 타깃 사용자 그룹의 특성에 맞게 하여 최소한의 인지적 노력과 움직임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정확하고 빠른 피드백 등이 이루어지게 해야한다</a:t>
            </a:r>
            <a:r>
              <a:rPr lang="en-US" altLang="ko-KR" sz="1100" dirty="0" smtClean="0"/>
              <a:t>. 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39552" y="3429000"/>
            <a:ext cx="7992888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정보디자인</a:t>
            </a:r>
            <a:endParaRPr lang="en-US" altLang="ko-KR" sz="1600" dirty="0" smtClean="0"/>
          </a:p>
          <a:p>
            <a:r>
              <a:rPr lang="en-US" altLang="ko-KR" sz="1100" dirty="0" smtClean="0"/>
              <a:t>:</a:t>
            </a:r>
            <a:r>
              <a:rPr lang="ko-KR" altLang="en-US" sz="1100" dirty="0" smtClean="0"/>
              <a:t>사용자가 앱을 이용하는 목적에 따라 정보를 쉽게 이해하고 효율적으로 사용할 수 있게 정보를 조직화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구조화해서 편리한 정보구조를 제공하는것</a:t>
            </a:r>
            <a:r>
              <a:rPr lang="en-US" altLang="ko-KR" sz="1100" dirty="0" smtClean="0"/>
              <a:t> </a:t>
            </a:r>
            <a:endParaRPr lang="en-US" altLang="ko-KR" sz="1100" dirty="0"/>
          </a:p>
          <a:p>
            <a:r>
              <a:rPr lang="ko-KR" altLang="en-US" sz="1100" dirty="0" smtClean="0"/>
              <a:t>사용자 그룹의 특성을 고려해서 인지적 과부하가 걸리지 않게 디자인 대상의 인지능력을 고려하는 게 중요</a:t>
            </a:r>
            <a:endParaRPr lang="en-US" altLang="ko-KR" sz="1100" dirty="0" smtClean="0"/>
          </a:p>
          <a:p>
            <a:r>
              <a:rPr lang="ko-KR" altLang="en-US" sz="1100" dirty="0" smtClean="0"/>
              <a:t>앱이용의 맥락에서 디자인의 인지적 요소와 사용자의 기억능력을 함께 고려하여 타깃에게 적절한 정보 구성과 흐름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네비게이션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레이블링의 이해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정보 검색에 어려움이 없도록 고려해야 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797152"/>
            <a:ext cx="7992888" cy="11849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비주얼 디자인</a:t>
            </a:r>
            <a:endParaRPr lang="en-US" altLang="ko-KR" sz="1600" dirty="0" smtClean="0"/>
          </a:p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앱의 타이포그래피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컬러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레이아웃 등 눈에 보이는 디자인 요소 간의 위계질서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조화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통일성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일관성과 같은 개념을 가짐</a:t>
            </a:r>
            <a:endParaRPr lang="en-US" altLang="ko-KR" sz="1100" dirty="0" smtClean="0"/>
          </a:p>
          <a:p>
            <a:r>
              <a:rPr lang="ko-KR" altLang="en-US" sz="1100" dirty="0" smtClean="0"/>
              <a:t>가장 먼저 시선을 사로잡는 디자인 분야이며 디자인 대상의 시각적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인지적 특성을 가장 고려해 계획하고 실행해야 하는 중요한 분야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타깃 사용자 그룹의 니즈를 만족하게 하면서도 통일성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일관성을 유지해서 정보를 쉽게 이해하고 사용할 수 있게 해야 함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컬러 표현같은 사용자 감성을 자극하는 요소의 활용을 통해 사용자와의 정서적 유대감을 높일 수 있게 해야함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787806" y="1617662"/>
            <a:ext cx="3488397" cy="34883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11542" y="2220870"/>
            <a:ext cx="8352928" cy="2448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팀 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착한가격업소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앱이름 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NOWON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6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624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UX/UI </a:t>
            </a:r>
            <a:r>
              <a:rPr lang="ko-KR" altLang="en-US" dirty="0">
                <a:latin typeface="+mn-ea"/>
              </a:rPr>
              <a:t>디자인 방향성 및 콘셉트 도출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35178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9468" y="1412776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3-2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디자인 목표 및 </a:t>
            </a:r>
            <a:r>
              <a:rPr lang="ko-KR" altLang="en-US" dirty="0" smtClean="0">
                <a:latin typeface="+mn-ea"/>
              </a:rPr>
              <a:t>방향성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988840"/>
            <a:ext cx="7992888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직관적인 입출력 환경</a:t>
            </a:r>
            <a:endParaRPr lang="en-US" altLang="ko-KR" sz="1600" dirty="0" smtClean="0"/>
          </a:p>
          <a:p>
            <a:r>
              <a:rPr lang="ko-KR" altLang="en-US" sz="1100" dirty="0"/>
              <a:t>인터랙션 디자인의 문제 정의를 통합하여 문화콘텐츠앱 사용자를 위한 </a:t>
            </a:r>
            <a:r>
              <a:rPr lang="en-US" altLang="ko-KR" sz="1100" dirty="0"/>
              <a:t>UX </a:t>
            </a:r>
            <a:r>
              <a:rPr lang="ko-KR" altLang="en-US" sz="1100" dirty="0" smtClean="0"/>
              <a:t>디자인의 첫 </a:t>
            </a:r>
            <a:r>
              <a:rPr lang="ko-KR" altLang="en-US" sz="1100" dirty="0"/>
              <a:t>번째 목표를 직관적인 입출력 환경으로 설정하여 본다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798638"/>
            <a:ext cx="7992888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사용자 중심의 콘텐츠 제공</a:t>
            </a:r>
            <a:endParaRPr lang="en-US" altLang="ko-KR" sz="1600" dirty="0" smtClean="0"/>
          </a:p>
          <a:p>
            <a:r>
              <a:rPr lang="ko-KR" altLang="en-US" sz="1100" dirty="0"/>
              <a:t>두 번째 목표는 정보디자인의 문제 정의를 통합하여 명확하고 체계적인 콘텐츠 </a:t>
            </a:r>
            <a:r>
              <a:rPr lang="ko-KR" altLang="en-US" sz="1100" dirty="0" smtClean="0"/>
              <a:t>분류 방식으로 </a:t>
            </a:r>
            <a:r>
              <a:rPr lang="ko-KR" altLang="en-US" sz="1100" dirty="0"/>
              <a:t>정하여 본다</a:t>
            </a:r>
            <a:r>
              <a:rPr lang="en-US" altLang="ko-KR" sz="1100" dirty="0"/>
              <a:t>. </a:t>
            </a:r>
            <a:r>
              <a:rPr lang="ko-KR" altLang="en-US" sz="1100" dirty="0"/>
              <a:t>이를 통해</a:t>
            </a:r>
            <a:r>
              <a:rPr lang="en-US" altLang="ko-KR" sz="1100" dirty="0"/>
              <a:t>, </a:t>
            </a:r>
            <a:r>
              <a:rPr lang="ko-KR" altLang="en-US" sz="1100" dirty="0"/>
              <a:t>사용자 편의를 높일 수 있는 사용자 중심의 </a:t>
            </a:r>
            <a:r>
              <a:rPr lang="ko-KR" altLang="en-US" sz="1100" dirty="0" smtClean="0"/>
              <a:t>콘텐츠 를 </a:t>
            </a:r>
            <a:r>
              <a:rPr lang="ko-KR" altLang="en-US" sz="1100" dirty="0"/>
              <a:t>제공하는 앱으로 설정하여 본다</a:t>
            </a:r>
            <a:r>
              <a:rPr lang="en-US" altLang="ko-KR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3645024"/>
            <a:ext cx="7992888" cy="6771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문화콘텐츠 앱의 감성 전달</a:t>
            </a:r>
            <a:endParaRPr lang="en-US" altLang="ko-KR" sz="1600" dirty="0" smtClean="0"/>
          </a:p>
          <a:p>
            <a:r>
              <a:rPr lang="ko-KR" altLang="en-US" sz="1100" dirty="0"/>
              <a:t>세 번째 목표는 비주얼 디자인의 문제 정의를 통합하여 문화콘텐츠앱의 감성을 </a:t>
            </a:r>
            <a:r>
              <a:rPr lang="ko-KR" altLang="en-US" sz="1100" dirty="0" smtClean="0"/>
              <a:t>시각 적으로 </a:t>
            </a:r>
            <a:r>
              <a:rPr lang="ko-KR" altLang="en-US" sz="1100" dirty="0"/>
              <a:t>전달할 수 있는 앱으로 설정하여 본다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9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624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UX </a:t>
            </a:r>
            <a:r>
              <a:rPr lang="ko-KR" altLang="en-US" dirty="0">
                <a:latin typeface="+mn-ea"/>
              </a:rPr>
              <a:t>전략 도출하기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앱 </a:t>
            </a:r>
            <a:r>
              <a:rPr lang="en-US" altLang="ko-KR" dirty="0">
                <a:latin typeface="+mn-ea"/>
              </a:rPr>
              <a:t>UX/UI </a:t>
            </a:r>
            <a:r>
              <a:rPr lang="ko-KR" altLang="en-US" dirty="0">
                <a:latin typeface="+mn-ea"/>
              </a:rPr>
              <a:t>디자인 방향성 및 콘셉트 도출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335178" y="1412776"/>
            <a:ext cx="8341278" cy="518457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9468" y="1412776"/>
            <a:ext cx="801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3-3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앱 디자인 콘셉트</a:t>
            </a:r>
            <a:r>
              <a:rPr lang="en-US" altLang="ko-KR" dirty="0">
                <a:latin typeface="+mn-ea"/>
              </a:rPr>
              <a:t>(Design Concept)</a:t>
            </a:r>
            <a:endParaRPr lang="en-US" altLang="ko-KR" dirty="0" smtClean="0">
              <a:latin typeface="+mn-ea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050522690"/>
              </p:ext>
            </p:extLst>
          </p:nvPr>
        </p:nvGraphicFramePr>
        <p:xfrm>
          <a:off x="1043608" y="1412776"/>
          <a:ext cx="7056784" cy="4581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9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정보 구조 설계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9" name="Rectangle 243"/>
          <p:cNvSpPr txBox="1">
            <a:spLocks noChangeArrowheads="1"/>
          </p:cNvSpPr>
          <p:nvPr/>
        </p:nvSpPr>
        <p:spPr bwMode="auto">
          <a:xfrm>
            <a:off x="238125" y="712789"/>
            <a:ext cx="2833688" cy="355950"/>
          </a:xfrm>
          <a:prstGeom prst="rect">
            <a:avLst/>
          </a:prstGeom>
          <a:ln w="12700">
            <a:miter lim="400000"/>
          </a:ln>
        </p:spPr>
        <p:txBody>
          <a:bodyPr lIns="39094" tIns="39094" rIns="39094" bIns="3909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</a:defRPr>
            </a:lvl1pPr>
          </a:lstStyle>
          <a:p>
            <a:pPr algn="ctr"/>
            <a:r>
              <a:rPr lang="en-US" altLang="ko-KR" dirty="0" smtClean="0"/>
              <a:t>NOWON </a:t>
            </a:r>
            <a:r>
              <a:rPr lang="ko-KR" altLang="en-US" dirty="0" smtClean="0"/>
              <a:t>앱</a:t>
            </a:r>
            <a:r>
              <a:rPr lang="en-US" altLang="ko-KR" dirty="0" smtClean="0"/>
              <a:t> </a:t>
            </a:r>
            <a:r>
              <a:rPr lang="ko-KR" altLang="en-US" dirty="0"/>
              <a:t>서비스 구분</a:t>
            </a:r>
            <a:endParaRPr lang="en-US" altLang="ko-KR" dirty="0"/>
          </a:p>
        </p:txBody>
      </p:sp>
      <p:sp>
        <p:nvSpPr>
          <p:cNvPr id="20" name="Shape 221"/>
          <p:cNvSpPr>
            <a:spLocks noGrp="1"/>
          </p:cNvSpPr>
          <p:nvPr>
            <p:ph type="sldNum" sz="quarter" idx="4294967295"/>
          </p:nvPr>
        </p:nvSpPr>
        <p:spPr>
          <a:xfrm>
            <a:off x="8890111" y="6274066"/>
            <a:ext cx="176514" cy="2746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4291" tIns="32146" rIns="64291" bIns="32146"/>
          <a:lstStyle/>
          <a:p>
            <a:fld id="{86CB4B4D-7CA3-9044-876B-883B54F8677D}" type="slidenum">
              <a:rPr/>
              <a:pPr/>
              <a:t>23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1423" y="2080426"/>
            <a:ext cx="3545778" cy="206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43"/>
          <p:cNvSpPr txBox="1">
            <a:spLocks noChangeArrowheads="1"/>
          </p:cNvSpPr>
          <p:nvPr/>
        </p:nvSpPr>
        <p:spPr bwMode="auto">
          <a:xfrm>
            <a:off x="-3731423" y="739836"/>
            <a:ext cx="3545778" cy="2017944"/>
          </a:xfrm>
          <a:prstGeom prst="rect">
            <a:avLst/>
          </a:prstGeom>
          <a:ln w="12700">
            <a:miter lim="400000"/>
          </a:ln>
        </p:spPr>
        <p:txBody>
          <a:bodyPr wrap="square" lIns="39094" tIns="39094" rIns="39094" bIns="39094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</a:defRPr>
            </a:lvl1pPr>
          </a:lstStyle>
          <a:p>
            <a:r>
              <a:rPr lang="ko-KR" altLang="en-US" dirty="0"/>
              <a:t>정보설계</a:t>
            </a:r>
            <a:r>
              <a:rPr lang="en-US" altLang="ko-KR" dirty="0"/>
              <a:t>(IA)</a:t>
            </a:r>
            <a:r>
              <a:rPr lang="ko-KR" altLang="en-US" dirty="0"/>
              <a:t>의 구성 요소</a:t>
            </a:r>
          </a:p>
          <a:p>
            <a:pPr marL="241093" indent="-241093">
              <a:buAutoNum type="arabicParenBoth"/>
            </a:pPr>
            <a:r>
              <a:rPr lang="ko-KR" altLang="en-US" dirty="0" smtClean="0"/>
              <a:t>조직화 </a:t>
            </a:r>
            <a:r>
              <a:rPr lang="ko-KR" altLang="en-US" dirty="0"/>
              <a:t>시스템</a:t>
            </a:r>
            <a:r>
              <a:rPr lang="en-US" altLang="ko-KR" dirty="0"/>
              <a:t>(organization system</a:t>
            </a:r>
            <a:r>
              <a:rPr lang="en-US" altLang="ko-KR" dirty="0" smtClean="0"/>
              <a:t>)</a:t>
            </a:r>
          </a:p>
          <a:p>
            <a:pPr marL="241093" indent="-241093">
              <a:buAutoNum type="arabicParenBoth"/>
            </a:pPr>
            <a:r>
              <a:rPr lang="ko-KR" altLang="en-US" dirty="0" smtClean="0"/>
              <a:t>레이블링 </a:t>
            </a:r>
            <a:r>
              <a:rPr lang="ko-KR" altLang="en-US" dirty="0"/>
              <a:t>시스템</a:t>
            </a:r>
            <a:r>
              <a:rPr lang="en-US" altLang="ko-KR" dirty="0"/>
              <a:t>(labeling system</a:t>
            </a:r>
            <a:r>
              <a:rPr lang="en-US" altLang="ko-KR" dirty="0" smtClean="0"/>
              <a:t>)</a:t>
            </a:r>
          </a:p>
          <a:p>
            <a:pPr marL="241093" indent="-241093">
              <a:buAutoNum type="arabicParenBoth"/>
            </a:pPr>
            <a:r>
              <a:rPr lang="ko-KR" altLang="en-US" dirty="0" smtClean="0"/>
              <a:t>내비게이션 </a:t>
            </a:r>
            <a:r>
              <a:rPr lang="ko-KR" altLang="en-US" dirty="0"/>
              <a:t>시스템</a:t>
            </a:r>
            <a:r>
              <a:rPr lang="en-US" altLang="ko-KR" dirty="0"/>
              <a:t>(navigation system)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03712" y="1308150"/>
            <a:ext cx="3037838" cy="349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en-US" altLang="ko-KR" dirty="0" smtClean="0"/>
              <a:t>NOWON</a:t>
            </a:r>
            <a:endParaRPr lang="ko-KR" altLang="en-US" sz="25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0739" y="2202001"/>
            <a:ext cx="1772072" cy="349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mtClean="0"/>
              <a:t>업</a:t>
            </a:r>
            <a:r>
              <a:rPr lang="ko-KR" altLang="en-US"/>
              <a:t>종</a:t>
            </a:r>
            <a:endParaRPr lang="ko-KR" altLang="en-US" sz="25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4163" y="2843163"/>
            <a:ext cx="2025225" cy="18033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한식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일식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중식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양식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기타양식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세탁업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이미용업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목욕업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숙박업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기타서비스업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7856" y="2160184"/>
            <a:ext cx="1772072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500" dirty="0">
                <a:solidFill>
                  <a:srgbClr val="000000"/>
                </a:solidFill>
                <a:sym typeface="Apple SD 산돌고딕 Neo 옅은체"/>
              </a:rPr>
              <a:t>검색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11279" y="2843163"/>
            <a:ext cx="2025225" cy="5915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주소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업체명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번호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4973" y="2160184"/>
            <a:ext cx="1772072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500" dirty="0">
                <a:solidFill>
                  <a:srgbClr val="000000"/>
                </a:solidFill>
                <a:sym typeface="Apple SD 산돌고딕 Neo 옅은체"/>
              </a:rPr>
              <a:t>소개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8396" y="2845658"/>
            <a:ext cx="2025225" cy="9377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착한가격업소 안내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지정현황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지정기준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</a:rPr>
              <a:t>지정절차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algn="ctr" defTabSz="410751" latinLnBrk="0" hangingPunct="0"/>
            <a:r>
              <a:rPr lang="ko-KR" altLang="en-US" sz="1100" dirty="0">
                <a:solidFill>
                  <a:srgbClr val="000000"/>
                </a:solidFill>
                <a:sym typeface="Apple SD 산돌고딕 Neo 옅은체"/>
              </a:rPr>
              <a:t>업소혜택</a:t>
            </a:r>
            <a:endParaRPr lang="en-US" altLang="ko-KR" sz="1100" dirty="0">
              <a:solidFill>
                <a:srgbClr val="000000"/>
              </a:solidFill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1157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890111" y="6274066"/>
            <a:ext cx="176514" cy="2746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24</a:t>
            </a:fld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92309" y="352309"/>
            <a:ext cx="1476941" cy="35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4" tIns="39094" rIns="39094" bIns="39094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err="1"/>
              <a:t>화면</a:t>
            </a:r>
            <a:r>
              <a:t> </a:t>
            </a:r>
            <a:r>
              <a:rPr err="1"/>
              <a:t>지원모드</a:t>
            </a:r>
            <a:endParaRPr/>
          </a:p>
        </p:txBody>
      </p:sp>
      <p:sp>
        <p:nvSpPr>
          <p:cNvPr id="5" name="Shape 223"/>
          <p:cNvSpPr/>
          <p:nvPr/>
        </p:nvSpPr>
        <p:spPr>
          <a:xfrm>
            <a:off x="-1301152" y="338802"/>
            <a:ext cx="1188401" cy="63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9094" tIns="39094" rIns="39094" bIns="39094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/>
              <a:t>OS </a:t>
            </a:r>
            <a:r>
              <a:rPr lang="ko-KR" altLang="en-US"/>
              <a:t>플랫폼 특성</a:t>
            </a:r>
            <a:endParaRPr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28935"/>
              </p:ext>
            </p:extLst>
          </p:nvPr>
        </p:nvGraphicFramePr>
        <p:xfrm>
          <a:off x="1569104" y="1555667"/>
          <a:ext cx="6085840" cy="2133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460"/>
                <a:gridCol w="1521460"/>
                <a:gridCol w="1521460"/>
                <a:gridCol w="1521460"/>
              </a:tblGrid>
              <a:tr h="782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구분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환경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지원모드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제작사이즈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</a:tr>
              <a:tr h="1350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NOWON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Android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세로모드만 지원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720 * 1280</a:t>
                      </a:r>
                    </a:p>
                    <a:p>
                      <a:pPr latinLnBrk="1"/>
                      <a:r>
                        <a:rPr lang="en-US" altLang="ko-KR" sz="1300" dirty="0" smtClean="0"/>
                        <a:t>1080 * 1920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9021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92309" y="352309"/>
            <a:ext cx="2886751" cy="35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smtClean="0"/>
              <a:t>와이어프레임 스케치</a:t>
            </a: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6" y="948099"/>
            <a:ext cx="2159030" cy="2237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9" y="894361"/>
            <a:ext cx="1847633" cy="2291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4" y="857578"/>
            <a:ext cx="1952106" cy="2364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71" y="3464828"/>
            <a:ext cx="2329009" cy="3165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92" y="3429302"/>
            <a:ext cx="2309854" cy="32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83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92309" y="352309"/>
            <a:ext cx="2886751" cy="63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/>
              <a:t>제작 도구를 </a:t>
            </a:r>
            <a:r>
              <a:rPr lang="ko-KR" altLang="en-US" smtClean="0"/>
              <a:t>이용 와이어프레임</a:t>
            </a:r>
            <a:endParaRPr/>
          </a:p>
        </p:txBody>
      </p:sp>
      <p:sp>
        <p:nvSpPr>
          <p:cNvPr id="4" name="Shape 468"/>
          <p:cNvSpPr/>
          <p:nvPr/>
        </p:nvSpPr>
        <p:spPr>
          <a:xfrm>
            <a:off x="2324769" y="394398"/>
            <a:ext cx="2733520" cy="29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9092" tIns="39092" rIns="39092" bIns="39092">
            <a:spAutoFit/>
          </a:bodyPr>
          <a:lstStyle>
            <a:lvl1pPr algn="l" defTabSz="579889">
              <a:defRPr sz="1400" b="1">
                <a:solidFill>
                  <a:srgbClr val="40404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/>
              <a:t>Balsamiq (http://balsamiq.com)</a:t>
            </a:r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46" y="714990"/>
            <a:ext cx="1422245" cy="2896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06" y="3869939"/>
            <a:ext cx="2022830" cy="26567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65" y="3884675"/>
            <a:ext cx="1306325" cy="26603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79" y="848782"/>
            <a:ext cx="1478485" cy="2762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8" y="850247"/>
            <a:ext cx="1342484" cy="27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0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2-2. </a:t>
            </a:r>
            <a:r>
              <a:rPr lang="ko-KR" altLang="en-US" dirty="0" smtClean="0"/>
              <a:t>앱스토리보드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4128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25"/>
            <a:ext cx="2924175" cy="309563"/>
          </a:xfrm>
          <a:prstGeom prst="rect">
            <a:avLst/>
          </a:prstGeom>
        </p:spPr>
        <p:txBody>
          <a:bodyPr lIns="91430" tIns="45716" rIns="91430" bIns="45716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1800" b="1" dirty="0">
                <a:latin typeface="+mj-ea"/>
                <a:cs typeface="MV Boli" pitchFamily="2"/>
              </a:rPr>
              <a:t>Revision History</a:t>
            </a:r>
          </a:p>
        </p:txBody>
      </p:sp>
      <p:graphicFrame>
        <p:nvGraphicFramePr>
          <p:cNvPr id="30818" name="Group 98"/>
          <p:cNvGraphicFramePr>
            <a:graphicFrameLocks noGrp="1"/>
          </p:cNvGraphicFramePr>
          <p:nvPr/>
        </p:nvGraphicFramePr>
        <p:xfrm>
          <a:off x="457200" y="1254125"/>
          <a:ext cx="8258174" cy="4929191"/>
        </p:xfrm>
        <a:graphic>
          <a:graphicData uri="http://schemas.openxmlformats.org/drawingml/2006/table">
            <a:tbl>
              <a:tblPr/>
              <a:tblGrid>
                <a:gridCol w="812410"/>
                <a:gridCol w="1330718"/>
                <a:gridCol w="3606155"/>
                <a:gridCol w="1181296"/>
                <a:gridCol w="1327595"/>
              </a:tblGrid>
              <a:tr h="340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Version</a:t>
                      </a: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Date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중요사항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작성자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38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1.0</a:t>
                      </a: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2018.07.03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와이어프레임 제작 후 첫 상세 스토리보드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김종원</a:t>
                      </a: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추가 수정사항 발생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1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8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3077" marR="83077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765175"/>
            <a:ext cx="2833688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메뉴 버튼 </a:t>
            </a:r>
            <a:r>
              <a:rPr lang="en-US" altLang="ko-KR" sz="900" b="0" dirty="0">
                <a:latin typeface="+mj-ea"/>
                <a:ea typeface="+mj-ea"/>
              </a:rPr>
              <a:t>-  </a:t>
            </a:r>
            <a:r>
              <a:rPr lang="ko-KR" altLang="en-US" sz="900" b="0" dirty="0">
                <a:latin typeface="+mj-ea"/>
                <a:ea typeface="+mj-ea"/>
              </a:rPr>
              <a:t>탭하면 메뉴가 옆으로 슬라이드 되면서 보여짐</a:t>
            </a:r>
            <a:endParaRPr lang="en-US" altLang="ko-KR" sz="900" b="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2.</a:t>
            </a:r>
            <a:r>
              <a:rPr lang="ko-KR" altLang="en-US" sz="900" b="0" dirty="0">
                <a:latin typeface="+mj-ea"/>
                <a:ea typeface="+mj-ea"/>
              </a:rPr>
              <a:t> 앱 로고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탭하면 메인 화면으로 이동</a:t>
            </a:r>
            <a:endParaRPr lang="en-US" altLang="ko-KR" sz="900" b="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3. </a:t>
            </a:r>
            <a:r>
              <a:rPr lang="ko-KR" altLang="en-US" sz="900" b="0" dirty="0">
                <a:latin typeface="+mj-ea"/>
                <a:ea typeface="+mj-ea"/>
              </a:rPr>
              <a:t>메뉴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각 메뉴로 이동할 수 있다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템플릿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템플릿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4039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2" name="타원 11"/>
          <p:cNvSpPr/>
          <p:nvPr/>
        </p:nvSpPr>
        <p:spPr>
          <a:xfrm>
            <a:off x="514350" y="1473200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739900" y="1365250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4042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739775"/>
            <a:ext cx="2846388" cy="579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4067175" y="1581150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0" y="4293"/>
            <a:ext cx="9144000" cy="832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148064" y="1142562"/>
            <a:ext cx="3168352" cy="5454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7623" y="1132912"/>
            <a:ext cx="3896385" cy="31651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9665" y="107921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INDEX</a:t>
            </a:r>
            <a:endParaRPr lang="ko-KR" altLang="en-US" sz="3200" dirty="0"/>
          </a:p>
        </p:txBody>
      </p:sp>
      <p:sp>
        <p:nvSpPr>
          <p:cNvPr id="21" name="직사각형 20"/>
          <p:cNvSpPr/>
          <p:nvPr/>
        </p:nvSpPr>
        <p:spPr>
          <a:xfrm>
            <a:off x="849225" y="1187460"/>
            <a:ext cx="2066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 smtClean="0">
                <a:effectLst/>
              </a:rPr>
              <a:t>1. UX/UI </a:t>
            </a:r>
            <a:r>
              <a:rPr lang="ko-KR" altLang="ko-KR" kern="100" dirty="0" smtClean="0">
                <a:effectLst/>
              </a:rPr>
              <a:t>전략수립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115361" y="1628800"/>
            <a:ext cx="3264035" cy="835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사용자조사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" action="ppaction://hlinksldjump"/>
              </a:rPr>
              <a:t>사용자 경험 조사의 핵심내용</a:t>
            </a:r>
            <a:r>
              <a:rPr lang="en-US" altLang="ko-KR" sz="1000" kern="100" dirty="0" smtClean="0">
                <a:effectLst/>
              </a:rPr>
              <a:t>                 -----   </a:t>
            </a:r>
            <a:r>
              <a:rPr lang="en-US" altLang="ko-KR" sz="1000" kern="100" baseline="0" dirty="0" smtClean="0">
                <a:effectLst/>
              </a:rPr>
              <a:t>5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3" action="ppaction://hlinksldjump"/>
              </a:rPr>
              <a:t>타깃 사용자 선정</a:t>
            </a:r>
            <a:r>
              <a:rPr lang="en-US" altLang="ko-KR" sz="1000" kern="100" dirty="0" smtClean="0">
                <a:effectLst/>
              </a:rPr>
              <a:t>                                -----   </a:t>
            </a:r>
            <a:r>
              <a:rPr lang="en-US" altLang="ko-KR" sz="1000" kern="100" baseline="0" dirty="0" smtClean="0">
                <a:effectLst/>
              </a:rPr>
              <a:t>6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4" action="ppaction://hlinksldjump"/>
              </a:rPr>
              <a:t>사용자 조사 내용 설계</a:t>
            </a:r>
            <a:r>
              <a:rPr lang="en-US" altLang="ko-KR" sz="1000" kern="100" dirty="0" smtClean="0">
                <a:effectLst/>
              </a:rPr>
              <a:t>                         -----   </a:t>
            </a:r>
            <a:r>
              <a:rPr lang="en-US" altLang="ko-KR" sz="1000" kern="100" baseline="0" dirty="0" smtClean="0">
                <a:effectLst/>
              </a:rPr>
              <a:t>7</a:t>
            </a:r>
            <a:endParaRPr lang="ko-KR" altLang="ko-KR" sz="1000" kern="100" dirty="0" smtClean="0">
              <a:cs typeface="Times New Roman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5361" y="2564904"/>
            <a:ext cx="3334567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1-2. </a:t>
            </a:r>
            <a:r>
              <a:rPr lang="ko-KR" altLang="ko-KR" sz="1200" kern="100" dirty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5" action="ppaction://hlinksldjump"/>
              </a:rPr>
              <a:t>퍼소나 작성</a:t>
            </a:r>
            <a:r>
              <a:rPr lang="en-US" altLang="ko-KR" sz="1000" kern="100" dirty="0" smtClean="0">
                <a:effectLst/>
              </a:rPr>
              <a:t>                                       -----   </a:t>
            </a:r>
            <a:r>
              <a:rPr lang="en-US" altLang="ko-KR" sz="1000" kern="100" baseline="0" dirty="0" smtClean="0">
                <a:effectLst/>
              </a:rPr>
              <a:t>10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6" action="ppaction://hlinksldjump"/>
              </a:rPr>
              <a:t>퍼소나 정황 시나리오와 니즈 도출</a:t>
            </a:r>
            <a:r>
              <a:rPr lang="en-US" altLang="ko-KR" sz="1000" kern="100" dirty="0" smtClean="0">
                <a:effectLst/>
              </a:rPr>
              <a:t>          -----   </a:t>
            </a:r>
            <a:r>
              <a:rPr lang="en-US" altLang="ko-KR" sz="1000" kern="100" baseline="0" dirty="0" smtClean="0">
                <a:effectLst/>
              </a:rPr>
              <a:t>12</a:t>
            </a:r>
            <a:endParaRPr lang="ko-KR" altLang="ko-KR" sz="1000" kern="100" dirty="0" smtClean="0">
              <a:cs typeface="Times New Roman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15361" y="3356992"/>
            <a:ext cx="3417923" cy="835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 smtClean="0">
                <a:latin typeface="맑은 고딕" pitchFamily="50" charset="-127"/>
                <a:ea typeface="맑은 고딕" pitchFamily="50" charset="-127"/>
              </a:rPr>
              <a:t>1-3</a:t>
            </a: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. UX </a:t>
            </a:r>
            <a:r>
              <a:rPr lang="ko-KR" altLang="ko-KR" sz="1200" kern="100" dirty="0">
                <a:latin typeface="맑은 고딕" pitchFamily="50" charset="-127"/>
                <a:ea typeface="맑은 고딕" pitchFamily="50" charset="-127"/>
              </a:rPr>
              <a:t>전략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도출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7" action="ppaction://hlinksldjump"/>
              </a:rPr>
              <a:t>포지셔닝 방향</a:t>
            </a:r>
            <a:r>
              <a:rPr lang="en-US" altLang="ko-KR" sz="1000" kern="100" dirty="0" smtClean="0">
                <a:effectLst/>
              </a:rPr>
              <a:t>                                      -----   </a:t>
            </a:r>
            <a:r>
              <a:rPr lang="en-US" altLang="ko-KR" sz="1000" kern="100" baseline="0" dirty="0" smtClean="0">
                <a:effectLst/>
              </a:rPr>
              <a:t>15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en-US" altLang="ko-KR" sz="1000" kern="100" dirty="0" smtClean="0">
                <a:effectLst/>
                <a:hlinkClick r:id="rId8" action="ppaction://hlinksldjump"/>
              </a:rPr>
              <a:t>UX </a:t>
            </a:r>
            <a:r>
              <a:rPr lang="ko-KR" altLang="ko-KR" sz="1000" kern="100" dirty="0" smtClean="0">
                <a:effectLst/>
                <a:hlinkClick r:id="rId8" action="ppaction://hlinksldjump"/>
              </a:rPr>
              <a:t>차별화 전략</a:t>
            </a:r>
            <a:r>
              <a:rPr lang="en-US" altLang="ko-KR" sz="1000" kern="100" dirty="0" smtClean="0">
                <a:effectLst/>
              </a:rPr>
              <a:t>                                    -----   </a:t>
            </a:r>
            <a:r>
              <a:rPr lang="en-US" altLang="ko-KR" sz="1000" kern="100" baseline="0" dirty="0" smtClean="0">
                <a:effectLst/>
              </a:rPr>
              <a:t>16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9" action="ppaction://hlinksldjump"/>
              </a:rPr>
              <a:t>앱</a:t>
            </a:r>
            <a:r>
              <a:rPr lang="en-US" altLang="ko-KR" sz="1000" kern="100" dirty="0" smtClean="0">
                <a:effectLst/>
                <a:hlinkClick r:id="rId9" action="ppaction://hlinksldjump"/>
              </a:rPr>
              <a:t> UX/UI </a:t>
            </a:r>
            <a:r>
              <a:rPr lang="ko-KR" altLang="ko-KR" sz="1000" kern="100" dirty="0" smtClean="0">
                <a:effectLst/>
                <a:hlinkClick r:id="rId9" action="ppaction://hlinksldjump"/>
              </a:rPr>
              <a:t>디자인 방향성 및 콘셉트 도출</a:t>
            </a:r>
            <a:r>
              <a:rPr lang="en-US" altLang="ko-KR" sz="1000" kern="100" dirty="0" smtClean="0">
                <a:effectLst/>
              </a:rPr>
              <a:t>     -----   </a:t>
            </a:r>
            <a:r>
              <a:rPr lang="en-US" altLang="ko-KR" sz="1000" kern="100" baseline="0" dirty="0" smtClean="0">
                <a:effectLst/>
              </a:rPr>
              <a:t>19</a:t>
            </a:r>
            <a:endParaRPr lang="ko-KR" altLang="ko-KR" sz="1000" kern="100" dirty="0" smtClean="0">
              <a:cs typeface="Times New Roman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42903" y="1175977"/>
            <a:ext cx="144302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kern="100" dirty="0" smtClean="0">
                <a:effectLst/>
              </a:rPr>
              <a:t>2. UI </a:t>
            </a:r>
            <a:r>
              <a:rPr lang="ko-KR" altLang="ko-KR" kern="100" dirty="0" smtClean="0">
                <a:effectLst/>
              </a:rPr>
              <a:t>디자인</a:t>
            </a:r>
            <a:endParaRPr lang="ko-KR" altLang="ko-KR" kern="100" dirty="0">
              <a:cs typeface="Times New Roman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78941" y="1607052"/>
            <a:ext cx="2565126" cy="835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2-1.  UI </a:t>
            </a:r>
            <a:r>
              <a:rPr lang="ko-KR" altLang="ko-KR" sz="1200" kern="100" dirty="0">
                <a:latin typeface="맑은 고딕" pitchFamily="50" charset="-127"/>
                <a:ea typeface="맑은 고딕" pitchFamily="50" charset="-127"/>
              </a:rPr>
              <a:t>정보구조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설계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0" action="ppaction://hlinksldjump"/>
              </a:rPr>
              <a:t>정보설계 구성</a:t>
            </a:r>
            <a:r>
              <a:rPr lang="en-US" altLang="ko-KR" sz="1000" kern="100" dirty="0" smtClean="0">
                <a:effectLst/>
              </a:rPr>
              <a:t>                   -----   </a:t>
            </a:r>
            <a:r>
              <a:rPr lang="en-US" altLang="ko-KR" sz="1000" kern="100" baseline="0" dirty="0" smtClean="0">
                <a:effectLst/>
              </a:rPr>
              <a:t>23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en-US" altLang="ko-KR" sz="1000" kern="100" dirty="0" smtClean="0">
                <a:effectLst/>
                <a:hlinkClick r:id="rId11" action="ppaction://hlinksldjump"/>
              </a:rPr>
              <a:t>OS </a:t>
            </a:r>
            <a:r>
              <a:rPr lang="ko-KR" altLang="ko-KR" sz="1000" kern="100" dirty="0" smtClean="0">
                <a:effectLst/>
                <a:hlinkClick r:id="rId11" action="ppaction://hlinksldjump"/>
              </a:rPr>
              <a:t>플랫폼 특성 파악</a:t>
            </a:r>
            <a:r>
              <a:rPr lang="en-US" altLang="ko-KR" sz="1000" kern="100" dirty="0" smtClean="0">
                <a:effectLst/>
              </a:rPr>
              <a:t>          -----   </a:t>
            </a:r>
            <a:r>
              <a:rPr lang="en-US" altLang="ko-KR" sz="1000" kern="100" baseline="0" dirty="0" smtClean="0">
                <a:effectLst/>
              </a:rPr>
              <a:t>25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2" action="ppaction://hlinksldjump"/>
              </a:rPr>
              <a:t>와이어프레임 작성</a:t>
            </a:r>
            <a:r>
              <a:rPr lang="en-US" altLang="ko-KR" sz="1000" kern="100" dirty="0" smtClean="0">
                <a:effectLst/>
              </a:rPr>
              <a:t>             -----   </a:t>
            </a:r>
            <a:r>
              <a:rPr lang="en-US" altLang="ko-KR" sz="1000" kern="100" baseline="0" dirty="0" smtClean="0">
                <a:effectLst/>
              </a:rPr>
              <a:t>26</a:t>
            </a:r>
            <a:endParaRPr lang="ko-KR" altLang="ko-KR" sz="1000" kern="100" dirty="0" smtClean="0">
              <a:cs typeface="Times New Roman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25264" y="2577572"/>
            <a:ext cx="2507994" cy="1720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2-2. 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앱스토리보드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en-US" altLang="ko-KR" sz="1000" kern="100" dirty="0" smtClean="0">
                <a:effectLst/>
                <a:hlinkClick r:id="rId13" action="ppaction://hlinksldjump"/>
              </a:rPr>
              <a:t>Revision History</a:t>
            </a:r>
            <a:r>
              <a:rPr lang="en-US" altLang="ko-KR" sz="1000" kern="100" dirty="0" smtClean="0">
                <a:effectLst/>
              </a:rPr>
              <a:t>               -----   </a:t>
            </a:r>
            <a:r>
              <a:rPr lang="en-US" altLang="ko-KR" sz="1000" kern="100" baseline="0" dirty="0" smtClean="0">
                <a:effectLst/>
              </a:rPr>
              <a:t>28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4" action="ppaction://hlinksldjump"/>
              </a:rPr>
              <a:t>템플릿</a:t>
            </a:r>
            <a:r>
              <a:rPr lang="en-US" altLang="ko-KR" sz="1000" kern="100" dirty="0" smtClean="0">
                <a:effectLst/>
              </a:rPr>
              <a:t>                           -----   </a:t>
            </a:r>
            <a:r>
              <a:rPr lang="en-US" altLang="ko-KR" sz="1000" kern="100" baseline="0" dirty="0" smtClean="0">
                <a:effectLst/>
              </a:rPr>
              <a:t>29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5" action="ppaction://hlinksldjump"/>
              </a:rPr>
              <a:t>인트로</a:t>
            </a:r>
            <a:r>
              <a:rPr lang="en-US" altLang="ko-KR" sz="1000" kern="100" dirty="0" smtClean="0">
                <a:effectLst/>
              </a:rPr>
              <a:t>                           -----   </a:t>
            </a:r>
            <a:r>
              <a:rPr lang="en-US" altLang="ko-KR" sz="1000" kern="100" baseline="0" dirty="0" smtClean="0">
                <a:effectLst/>
              </a:rPr>
              <a:t>30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6" action="ppaction://hlinksldjump"/>
              </a:rPr>
              <a:t>메인</a:t>
            </a:r>
            <a:r>
              <a:rPr lang="en-US" altLang="ko-KR" sz="1000" kern="100" dirty="0" smtClean="0">
                <a:effectLst/>
              </a:rPr>
              <a:t>                              -----   </a:t>
            </a:r>
            <a:r>
              <a:rPr lang="en-US" altLang="ko-KR" sz="1000" kern="100" baseline="0" dirty="0" smtClean="0">
                <a:effectLst/>
              </a:rPr>
              <a:t>31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en-US" sz="1000" kern="100" dirty="0" smtClean="0">
                <a:cs typeface="Times New Roman"/>
                <a:hlinkClick r:id="rId17" action="ppaction://hlinksldjump"/>
              </a:rPr>
              <a:t>메뉴</a:t>
            </a:r>
            <a:r>
              <a:rPr lang="ko-KR" altLang="en-US" sz="1000" kern="100" dirty="0" smtClean="0">
                <a:cs typeface="Times New Roman"/>
              </a:rPr>
              <a:t>                              </a:t>
            </a:r>
            <a:r>
              <a:rPr lang="en-US" altLang="ko-KR" sz="1000" kern="100" dirty="0" smtClean="0">
                <a:effectLst/>
              </a:rPr>
              <a:t>-----   </a:t>
            </a:r>
            <a:r>
              <a:rPr lang="en-US" altLang="ko-KR" sz="1000" kern="100" dirty="0" smtClean="0">
                <a:cs typeface="Times New Roman"/>
              </a:rPr>
              <a:t>32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8" action="ppaction://hlinksldjump"/>
              </a:rPr>
              <a:t>업종별</a:t>
            </a:r>
            <a:r>
              <a:rPr lang="en-US" altLang="ko-KR" sz="1000" kern="100" dirty="0" smtClean="0">
                <a:effectLst/>
              </a:rPr>
              <a:t>                           -----   </a:t>
            </a:r>
            <a:r>
              <a:rPr lang="en-US" altLang="ko-KR" sz="1000" kern="100" baseline="0" dirty="0" smtClean="0">
                <a:effectLst/>
              </a:rPr>
              <a:t>33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19" action="ppaction://hlinksldjump"/>
              </a:rPr>
              <a:t>착한가격업소란</a:t>
            </a:r>
            <a:r>
              <a:rPr lang="en-US" altLang="ko-KR" sz="1000" kern="100" dirty="0" smtClean="0">
                <a:effectLst/>
                <a:hlinkClick r:id="rId19" action="ppaction://hlinksldjump"/>
              </a:rPr>
              <a:t>?</a:t>
            </a:r>
            <a:r>
              <a:rPr lang="en-US" altLang="ko-KR" sz="1000" kern="100" dirty="0" smtClean="0">
                <a:effectLst/>
              </a:rPr>
              <a:t>              -----   </a:t>
            </a:r>
            <a:r>
              <a:rPr lang="en-US" altLang="ko-KR" sz="1000" kern="100" baseline="0" dirty="0" smtClean="0">
                <a:effectLst/>
              </a:rPr>
              <a:t>34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0" action="ppaction://hlinksldjump"/>
              </a:rPr>
              <a:t>상호검색</a:t>
            </a:r>
            <a:r>
              <a:rPr lang="en-US" altLang="ko-KR" sz="1000" kern="100" dirty="0" smtClean="0">
                <a:effectLst/>
              </a:rPr>
              <a:t>                        -----   </a:t>
            </a:r>
            <a:r>
              <a:rPr lang="en-US" altLang="ko-KR" sz="1000" kern="100" baseline="0" dirty="0" smtClean="0">
                <a:effectLst/>
              </a:rPr>
              <a:t>35</a:t>
            </a:r>
            <a:endParaRPr lang="ko-KR" altLang="ko-KR" sz="1000" kern="100" dirty="0" smtClean="0">
              <a:effectLst/>
              <a:cs typeface="Times New Roman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25264" y="4427698"/>
            <a:ext cx="2509020" cy="1012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2-3. </a:t>
            </a:r>
            <a:r>
              <a:rPr lang="ko-KR" altLang="ko-KR" sz="1200" kern="100" dirty="0">
                <a:latin typeface="맑은 고딕" pitchFamily="50" charset="-127"/>
                <a:ea typeface="맑은 고딕" pitchFamily="50" charset="-127"/>
              </a:rPr>
              <a:t>워크플로우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제작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1" action="ppaction://hlinksldjump"/>
              </a:rPr>
              <a:t>유스케이스</a:t>
            </a:r>
            <a:r>
              <a:rPr lang="en-US" altLang="ko-KR" sz="1000" kern="100" dirty="0" smtClean="0">
                <a:effectLst/>
                <a:hlinkClick r:id="rId21" action="ppaction://hlinksldjump"/>
              </a:rPr>
              <a:t>(Use Case)</a:t>
            </a:r>
            <a:r>
              <a:rPr lang="en-US" altLang="ko-KR" sz="1000" kern="100" dirty="0" smtClean="0">
                <a:effectLst/>
              </a:rPr>
              <a:t>        -----   </a:t>
            </a:r>
            <a:r>
              <a:rPr lang="en-US" altLang="ko-KR" sz="1000" kern="100" baseline="0" dirty="0" smtClean="0">
                <a:effectLst/>
              </a:rPr>
              <a:t>37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2" action="ppaction://hlinksldjump"/>
              </a:rPr>
              <a:t>태스크 분석</a:t>
            </a:r>
            <a:r>
              <a:rPr lang="en-US" altLang="ko-KR" sz="1000" kern="100" dirty="0" smtClean="0">
                <a:effectLst/>
                <a:hlinkClick r:id="rId22" action="ppaction://hlinksldjump"/>
              </a:rPr>
              <a:t>(Taskflow)</a:t>
            </a:r>
            <a:r>
              <a:rPr lang="en-US" altLang="ko-KR" sz="1000" kern="100" dirty="0" smtClean="0">
                <a:effectLst/>
              </a:rPr>
              <a:t>        -----   </a:t>
            </a:r>
            <a:r>
              <a:rPr lang="en-US" altLang="ko-KR" sz="1000" kern="100" baseline="0" dirty="0" smtClean="0">
                <a:effectLst/>
              </a:rPr>
              <a:t>38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3" action="ppaction://hlinksldjump"/>
              </a:rPr>
              <a:t>워크플로우</a:t>
            </a:r>
            <a:r>
              <a:rPr lang="en-US" altLang="ko-KR" sz="1000" kern="100" dirty="0" smtClean="0">
                <a:effectLst/>
                <a:hlinkClick r:id="rId23" action="ppaction://hlinksldjump"/>
              </a:rPr>
              <a:t>(Workflow)</a:t>
            </a:r>
            <a:r>
              <a:rPr lang="en-US" altLang="ko-KR" sz="1000" kern="100" dirty="0" smtClean="0">
                <a:effectLst/>
              </a:rPr>
              <a:t>        -----   </a:t>
            </a:r>
            <a:r>
              <a:rPr lang="en-US" altLang="ko-KR" sz="1000" kern="100" baseline="0" dirty="0" smtClean="0">
                <a:effectLst/>
              </a:rPr>
              <a:t>39</a:t>
            </a:r>
          </a:p>
          <a:p>
            <a:pPr>
              <a:lnSpc>
                <a:spcPct val="115000"/>
              </a:lnSpc>
              <a:defRPr/>
            </a:pPr>
            <a:endParaRPr lang="en-US" altLang="ko-KR" sz="1000" kern="1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25264" y="5440283"/>
            <a:ext cx="2520242" cy="1012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en-US" altLang="ko-KR" sz="1200" kern="100" dirty="0">
                <a:latin typeface="맑은 고딕" pitchFamily="50" charset="-127"/>
                <a:ea typeface="맑은 고딕" pitchFamily="50" charset="-127"/>
              </a:rPr>
              <a:t>2-4. </a:t>
            </a:r>
            <a:r>
              <a:rPr lang="ko-KR" altLang="ko-KR" sz="1200" kern="100" dirty="0">
                <a:latin typeface="맑은 고딕" pitchFamily="50" charset="-127"/>
                <a:ea typeface="맑은 고딕" pitchFamily="50" charset="-127"/>
              </a:rPr>
              <a:t>네비게이션 </a:t>
            </a:r>
            <a:r>
              <a:rPr lang="ko-KR" altLang="ko-KR" sz="1200" kern="100" dirty="0" smtClean="0">
                <a:latin typeface="맑은 고딕" pitchFamily="50" charset="-127"/>
                <a:ea typeface="맑은 고딕" pitchFamily="50" charset="-127"/>
              </a:rPr>
              <a:t>설계</a:t>
            </a:r>
            <a:endParaRPr lang="en-US" altLang="ko-KR" sz="1200" kern="1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4" action="ppaction://hlinksldjump"/>
              </a:rPr>
              <a:t>화면지원모드</a:t>
            </a:r>
            <a:r>
              <a:rPr lang="en-US" altLang="ko-KR" sz="1000" kern="100" dirty="0" smtClean="0">
                <a:effectLst/>
              </a:rPr>
              <a:t>                   -----   </a:t>
            </a:r>
            <a:r>
              <a:rPr lang="en-US" altLang="ko-KR" sz="1000" kern="100" baseline="0" dirty="0" smtClean="0">
                <a:effectLst/>
              </a:rPr>
              <a:t>42</a:t>
            </a: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5" action="ppaction://hlinksldjump"/>
              </a:rPr>
              <a:t>기능 정의</a:t>
            </a:r>
            <a:r>
              <a:rPr lang="en-US" altLang="ko-KR" sz="1000" kern="100" dirty="0" smtClean="0">
                <a:effectLst/>
                <a:hlinkClick r:id="rId25" action="ppaction://hlinksldjump"/>
              </a:rPr>
              <a:t>/</a:t>
            </a:r>
            <a:r>
              <a:rPr lang="ko-KR" altLang="ko-KR" sz="1000" kern="100" dirty="0" smtClean="0">
                <a:effectLst/>
                <a:hlinkClick r:id="rId25" action="ppaction://hlinksldjump"/>
              </a:rPr>
              <a:t>메뉴 구조</a:t>
            </a:r>
            <a:r>
              <a:rPr lang="en-US" altLang="ko-KR" sz="1000" kern="100" dirty="0" smtClean="0">
                <a:effectLst/>
                <a:hlinkClick r:id="rId25" action="ppaction://hlinksldjump"/>
              </a:rPr>
              <a:t> </a:t>
            </a:r>
            <a:r>
              <a:rPr lang="en-US" altLang="ko-KR" sz="1000" kern="100" dirty="0" smtClean="0">
                <a:effectLst/>
              </a:rPr>
              <a:t>         -----   </a:t>
            </a:r>
            <a:r>
              <a:rPr lang="en-US" altLang="ko-KR" sz="1000" kern="100" baseline="0" dirty="0" smtClean="0">
                <a:effectLst/>
              </a:rPr>
              <a:t>43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6" action="ppaction://hlinksldjump"/>
              </a:rPr>
              <a:t>정보 계층화</a:t>
            </a:r>
            <a:r>
              <a:rPr lang="en-US" altLang="ko-KR" sz="1000" kern="100" dirty="0" smtClean="0">
                <a:effectLst/>
              </a:rPr>
              <a:t>                     -----   </a:t>
            </a:r>
            <a:r>
              <a:rPr lang="en-US" altLang="ko-KR" sz="1000" kern="100" baseline="0" dirty="0" smtClean="0">
                <a:effectLst/>
              </a:rPr>
              <a:t>44</a:t>
            </a:r>
            <a:endParaRPr lang="ko-KR" altLang="ko-KR" sz="1000" kern="100" dirty="0" smtClean="0">
              <a:cs typeface="Times New Roman"/>
            </a:endParaRPr>
          </a:p>
          <a:p>
            <a:pPr marL="171450" indent="-171450">
              <a:lnSpc>
                <a:spcPct val="115000"/>
              </a:lnSpc>
              <a:buFont typeface="Arial" pitchFamily="34" charset="0"/>
              <a:buChar char="•"/>
            </a:pPr>
            <a:r>
              <a:rPr lang="ko-KR" altLang="ko-KR" sz="1000" kern="100" dirty="0" smtClean="0">
                <a:effectLst/>
                <a:hlinkClick r:id="rId27" action="ppaction://hlinksldjump"/>
              </a:rPr>
              <a:t>내비게이션 설계</a:t>
            </a:r>
            <a:r>
              <a:rPr lang="en-US" altLang="ko-KR" sz="1000" kern="100" dirty="0" smtClean="0">
                <a:effectLst/>
              </a:rPr>
              <a:t>               -----   </a:t>
            </a:r>
            <a:r>
              <a:rPr lang="en-US" altLang="ko-KR" sz="1000" kern="100" baseline="0" dirty="0" smtClean="0">
                <a:effectLst/>
              </a:rPr>
              <a:t>45</a:t>
            </a:r>
            <a:endParaRPr lang="ko-KR" altLang="ko-KR" sz="1000" kern="100" dirty="0" smtClean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04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692150"/>
            <a:ext cx="3144838" cy="603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인트로 이미지</a:t>
            </a:r>
            <a:endParaRPr lang="en-US" altLang="ko-KR" sz="900" b="0" dirty="0">
              <a:latin typeface="+mj-ea"/>
              <a:ea typeface="+mj-ea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인트로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인트로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5063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2" name="타원 11"/>
          <p:cNvSpPr/>
          <p:nvPr/>
        </p:nvSpPr>
        <p:spPr>
          <a:xfrm>
            <a:off x="3667125" y="170021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765175"/>
            <a:ext cx="3146425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노원구 착한가격 업소 리스트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업종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상호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주소를 보여주고 아래로 스크롤 됨</a:t>
            </a:r>
            <a:endParaRPr lang="en-US" altLang="ko-KR" sz="900" b="0" dirty="0">
              <a:latin typeface="+mj-ea"/>
              <a:ea typeface="+mj-ea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6087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8" name="타원 7"/>
          <p:cNvSpPr/>
          <p:nvPr/>
        </p:nvSpPr>
        <p:spPr>
          <a:xfrm>
            <a:off x="2051050" y="1989138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692150"/>
            <a:ext cx="2952750" cy="601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98525"/>
            <a:ext cx="18573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메뉴 닫기 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메뉴 버튼을 누르기 이전 화면으로 돌아감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2. </a:t>
            </a:r>
            <a:r>
              <a:rPr lang="ko-KR" altLang="en-US" sz="900" b="0" dirty="0">
                <a:latin typeface="+mj-ea"/>
                <a:ea typeface="+mj-ea"/>
              </a:rPr>
              <a:t>업종별 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노원구 착한가격업소를 식당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세탁업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미용업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숙박업 등 다양한 업종별로 볼 수 있는 페이지로 이동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  <a:p>
            <a:pPr marL="342865" indent="-342865"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3. </a:t>
            </a:r>
            <a:r>
              <a:rPr lang="ko-KR" altLang="en-US" sz="900" b="0" dirty="0">
                <a:latin typeface="+mj-ea"/>
                <a:ea typeface="+mj-ea"/>
              </a:rPr>
              <a:t>착한가격업소란</a:t>
            </a:r>
            <a:r>
              <a:rPr lang="en-US" altLang="ko-KR" sz="900" b="0" dirty="0">
                <a:latin typeface="+mj-ea"/>
                <a:ea typeface="+mj-ea"/>
              </a:rPr>
              <a:t>? </a:t>
            </a:r>
            <a:r>
              <a:rPr lang="ko-KR" altLang="en-US" sz="900" b="0" dirty="0">
                <a:latin typeface="+mj-ea"/>
                <a:ea typeface="+mj-ea"/>
              </a:rPr>
              <a:t>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착한가격업소의 개요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지정현황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지정기준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지정절차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업소 혜택까지 착한가격업소에 대한 정보를 볼 수 있는 페이지로 이동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  <a:p>
            <a:pPr marL="342865" indent="-342865"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4. </a:t>
            </a:r>
            <a:r>
              <a:rPr lang="ko-KR" altLang="en-US" sz="900" b="0" dirty="0">
                <a:latin typeface="+mj-ea"/>
                <a:ea typeface="+mj-ea"/>
              </a:rPr>
              <a:t>검색 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사용자가 아는 업체명이나 주소를 검색할 수 있음</a:t>
            </a:r>
            <a:r>
              <a:rPr lang="en-US" altLang="ko-KR" sz="900" b="0" dirty="0">
                <a:latin typeface="+mj-ea"/>
                <a:ea typeface="+mj-ea"/>
              </a:rPr>
              <a:t>. </a:t>
            </a:r>
            <a:r>
              <a:rPr lang="ko-KR" altLang="en-US" sz="900" b="0" dirty="0">
                <a:latin typeface="+mj-ea"/>
                <a:ea typeface="+mj-ea"/>
              </a:rPr>
              <a:t>검색 내용이 착한가격업소가 아니라면 검색결과는 나오지 않는다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메뉴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메뉴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7111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2" name="타원 11"/>
          <p:cNvSpPr/>
          <p:nvPr/>
        </p:nvSpPr>
        <p:spPr>
          <a:xfrm>
            <a:off x="4454525" y="1557338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051175" y="2205038"/>
            <a:ext cx="217488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578100" y="2924175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160713" y="378936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150"/>
            <a:ext cx="31242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업종 선택 버튼</a:t>
            </a:r>
            <a:r>
              <a:rPr lang="en-US" altLang="ko-KR" sz="900" b="0" dirty="0">
                <a:latin typeface="+mj-ea"/>
                <a:ea typeface="+mj-ea"/>
              </a:rPr>
              <a:t> – </a:t>
            </a:r>
            <a:r>
              <a:rPr lang="ko-KR" altLang="en-US" sz="900" b="0" dirty="0">
                <a:latin typeface="+mj-ea"/>
                <a:ea typeface="+mj-ea"/>
              </a:rPr>
              <a:t>착한가격업소를 업종별로 분류 한 버튼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  <a:r>
              <a:rPr lang="ko-KR" altLang="en-US" sz="900" b="0" dirty="0">
                <a:latin typeface="+mj-ea"/>
                <a:ea typeface="+mj-ea"/>
              </a:rPr>
              <a:t> 각 업종을 탭하면 선택한 업종만 나옴</a:t>
            </a:r>
            <a:r>
              <a:rPr lang="en-US" altLang="ko-KR" sz="900" b="0" dirty="0">
                <a:latin typeface="+mj-ea"/>
                <a:ea typeface="+mj-ea"/>
              </a:rPr>
              <a:t>. </a:t>
            </a:r>
            <a:r>
              <a:rPr lang="ko-KR" altLang="en-US" sz="900" b="0" dirty="0">
                <a:latin typeface="+mj-ea"/>
                <a:ea typeface="+mj-ea"/>
              </a:rPr>
              <a:t>화면을 넘어가는 버튼은 옆으로 스크롤링해서 볼 수 있다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  <a:p>
            <a:pPr marL="342865" indent="-342865">
              <a:buFontTx/>
              <a:buAutoNum type="arabicPeriod"/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2. </a:t>
            </a:r>
            <a:r>
              <a:rPr lang="ko-KR" altLang="en-US" sz="900" b="0" dirty="0">
                <a:latin typeface="+mj-ea"/>
                <a:ea typeface="+mj-ea"/>
              </a:rPr>
              <a:t>업종별 리스트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아래 업종 선택 버튼을 탭했을 때 업소 리스트에 선택한 업종만 보여줌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메뉴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업종별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업종별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3" name="타원 12"/>
          <p:cNvSpPr/>
          <p:nvPr/>
        </p:nvSpPr>
        <p:spPr>
          <a:xfrm>
            <a:off x="144463" y="400526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44463" y="1487488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8138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822325"/>
            <a:ext cx="18224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397375"/>
            <a:ext cx="1506538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397375"/>
            <a:ext cx="1506538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5" y="4397375"/>
            <a:ext cx="1506538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2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757238"/>
            <a:ext cx="1873250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92150"/>
            <a:ext cx="29464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착한가격업소 소개 메뉴</a:t>
            </a:r>
            <a:r>
              <a:rPr lang="en-US" altLang="ko-KR" sz="900" b="0" dirty="0">
                <a:latin typeface="+mj-ea"/>
                <a:ea typeface="+mj-ea"/>
              </a:rPr>
              <a:t> – </a:t>
            </a:r>
            <a:r>
              <a:rPr lang="ko-KR" altLang="en-US" sz="900" b="0" dirty="0">
                <a:latin typeface="+mj-ea"/>
                <a:ea typeface="+mj-ea"/>
              </a:rPr>
              <a:t>착한가격업소 안내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지정현황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지정기준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지정절차</a:t>
            </a:r>
            <a:r>
              <a:rPr lang="en-US" altLang="ko-KR" sz="900" b="0" dirty="0">
                <a:latin typeface="+mj-ea"/>
                <a:ea typeface="+mj-ea"/>
              </a:rPr>
              <a:t>, </a:t>
            </a:r>
            <a:r>
              <a:rPr lang="ko-KR" altLang="en-US" sz="900" b="0" dirty="0">
                <a:latin typeface="+mj-ea"/>
                <a:ea typeface="+mj-ea"/>
              </a:rPr>
              <a:t>업소혜택 등 관련 정보를 알려준다</a:t>
            </a:r>
            <a:r>
              <a:rPr lang="en-US" altLang="ko-KR" sz="900" b="0" dirty="0">
                <a:latin typeface="+mj-ea"/>
                <a:ea typeface="+mj-ea"/>
              </a:rPr>
              <a:t>. </a:t>
            </a:r>
            <a:r>
              <a:rPr lang="ko-KR" altLang="en-US" sz="900" b="0" dirty="0">
                <a:latin typeface="+mj-ea"/>
                <a:ea typeface="+mj-ea"/>
              </a:rPr>
              <a:t>각 메뉴를 탭하면 메뉴 아래쪽으로 관련 내용이 펼쳐진다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메뉴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착한가격업소란</a:t>
            </a:r>
            <a:r>
              <a:rPr kumimoji="0" lang="en-US" altLang="ko-KR" sz="800" b="0" dirty="0">
                <a:latin typeface="+mj-ea"/>
                <a:ea typeface="+mj-ea"/>
              </a:rPr>
              <a:t>?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착한가격업소란</a:t>
            </a:r>
            <a:r>
              <a:rPr kumimoji="0" lang="en-US" altLang="ko-KR" sz="800" b="0" dirty="0">
                <a:latin typeface="+mj-ea"/>
                <a:ea typeface="+mj-ea"/>
              </a:rPr>
              <a:t>?</a:t>
            </a:r>
            <a:endParaRPr kumimoji="0" lang="ko-KR" altLang="en-US" sz="800" b="0" dirty="0">
              <a:latin typeface="+mj-ea"/>
              <a:ea typeface="+mj-ea"/>
            </a:endParaRP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49159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2" name="타원 11"/>
          <p:cNvSpPr/>
          <p:nvPr/>
        </p:nvSpPr>
        <p:spPr>
          <a:xfrm>
            <a:off x="2343150" y="191611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161" name="TextBox 2"/>
          <p:cNvSpPr txBox="1">
            <a:spLocks noChangeArrowheads="1"/>
          </p:cNvSpPr>
          <p:nvPr/>
        </p:nvSpPr>
        <p:spPr bwMode="auto">
          <a:xfrm>
            <a:off x="2559050" y="2276475"/>
            <a:ext cx="2373313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400"/>
              <a:t>착한가격 업소는</a:t>
            </a:r>
            <a:r>
              <a:rPr lang="en-US" altLang="ko-KR" sz="1400"/>
              <a:t>,</a:t>
            </a:r>
          </a:p>
          <a:p>
            <a:pPr eaLnBrk="1" hangingPunct="1"/>
            <a:r>
              <a:rPr lang="ko-KR" altLang="en-US" sz="1400"/>
              <a:t>정부와 지방자치단체가 지정한 물가안정 모범업소입니다</a:t>
            </a:r>
            <a:r>
              <a:rPr lang="en-US" altLang="ko-KR" sz="1400"/>
              <a:t>.</a:t>
            </a:r>
          </a:p>
          <a:p>
            <a:pPr eaLnBrk="1" hangingPunct="1"/>
            <a:endParaRPr lang="en-US" altLang="ko-KR" sz="1400"/>
          </a:p>
          <a:p>
            <a:pPr eaLnBrk="1" hangingPunct="1"/>
            <a:r>
              <a:rPr lang="ko-KR" altLang="en-US" sz="1100"/>
              <a:t>효율적인 겨영을 통하여 소비자에게 저렴한 가격으로 양질의 서비스를 제공하는 정부와 지방자치단체가 지정</a:t>
            </a:r>
            <a:r>
              <a:rPr lang="en-US" altLang="ko-KR" sz="1100"/>
              <a:t>, </a:t>
            </a:r>
            <a:r>
              <a:rPr lang="ko-KR" altLang="en-US" sz="1100"/>
              <a:t>관리하는 업소를 말합니다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673100"/>
            <a:ext cx="2990850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1"/>
          <p:cNvSpPr txBox="1">
            <a:spLocks noChangeArrowheads="1"/>
          </p:cNvSpPr>
          <p:nvPr/>
        </p:nvSpPr>
        <p:spPr bwMode="auto">
          <a:xfrm>
            <a:off x="7286625" y="857250"/>
            <a:ext cx="1857375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  <a:r>
              <a:rPr lang="ko-KR" altLang="en-US" sz="900" b="0" dirty="0">
                <a:latin typeface="+mj-ea"/>
                <a:ea typeface="+mj-ea"/>
              </a:rPr>
              <a:t>입력창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검색어를 입력하는 창</a:t>
            </a:r>
            <a:endParaRPr lang="en-US" altLang="ko-KR" sz="900" b="0" dirty="0">
              <a:latin typeface="+mj-ea"/>
              <a:ea typeface="+mj-ea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2. </a:t>
            </a:r>
            <a:r>
              <a:rPr lang="ko-KR" altLang="en-US" sz="900" b="0" dirty="0">
                <a:latin typeface="+mj-ea"/>
                <a:ea typeface="+mj-ea"/>
              </a:rPr>
              <a:t>확인 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검색어를 입력 후 확인 버튼을 누르면 검색 결과를 표시한다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900" b="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900" b="0" dirty="0">
                <a:latin typeface="+mj-ea"/>
                <a:ea typeface="+mj-ea"/>
              </a:rPr>
              <a:t>3. </a:t>
            </a:r>
            <a:r>
              <a:rPr lang="ko-KR" altLang="en-US" sz="900" b="0" dirty="0">
                <a:latin typeface="+mj-ea"/>
                <a:ea typeface="+mj-ea"/>
              </a:rPr>
              <a:t>취소 버튼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취소를 누를 경우 메뉴화면으로 이동된다</a:t>
            </a:r>
            <a:r>
              <a:rPr lang="en-US" altLang="ko-KR" sz="900" b="0" dirty="0">
                <a:latin typeface="+mj-ea"/>
                <a:ea typeface="+mj-ea"/>
              </a:rPr>
              <a:t>.</a:t>
            </a: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5475288" y="400050"/>
            <a:ext cx="35988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홈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메뉴 </a:t>
            </a:r>
            <a:r>
              <a:rPr kumimoji="0" lang="en-US" altLang="ko-KR" sz="800" b="0" dirty="0">
                <a:latin typeface="+mj-ea"/>
                <a:ea typeface="+mj-ea"/>
              </a:rPr>
              <a:t>&gt; </a:t>
            </a:r>
            <a:r>
              <a:rPr kumimoji="0" lang="ko-KR" altLang="en-US" sz="800" b="0" dirty="0">
                <a:latin typeface="+mj-ea"/>
                <a:ea typeface="+mj-ea"/>
              </a:rPr>
              <a:t>검색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025" y="398463"/>
            <a:ext cx="3600450" cy="215900"/>
          </a:xfrm>
          <a:prstGeom prst="rect">
            <a:avLst/>
          </a:prstGeom>
          <a:noFill/>
        </p:spPr>
        <p:txBody>
          <a:bodyPr lIns="91430" tIns="45716" rIns="91430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j-ea"/>
                <a:ea typeface="+mj-ea"/>
              </a:rPr>
              <a:t>검색</a:t>
            </a:r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7275513" y="4397375"/>
            <a:ext cx="18573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 marL="342865" indent="-342865">
              <a:defRPr/>
            </a:pPr>
            <a:r>
              <a:rPr lang="en-US" altLang="ko-KR" sz="900" b="0" dirty="0">
                <a:latin typeface="+mj-ea"/>
                <a:ea typeface="+mj-ea"/>
              </a:rPr>
              <a:t>1. </a:t>
            </a:r>
          </a:p>
        </p:txBody>
      </p:sp>
      <p:sp>
        <p:nvSpPr>
          <p:cNvPr id="50183" name="TextBox 1"/>
          <p:cNvSpPr txBox="1">
            <a:spLocks noChangeArrowheads="1"/>
          </p:cNvSpPr>
          <p:nvPr/>
        </p:nvSpPr>
        <p:spPr bwMode="auto">
          <a:xfrm>
            <a:off x="5918200" y="30163"/>
            <a:ext cx="525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900" b="0"/>
              <a:t>김종원</a:t>
            </a:r>
          </a:p>
        </p:txBody>
      </p:sp>
      <p:sp>
        <p:nvSpPr>
          <p:cNvPr id="13" name="타원 12"/>
          <p:cNvSpPr/>
          <p:nvPr/>
        </p:nvSpPr>
        <p:spPr>
          <a:xfrm>
            <a:off x="2762250" y="2162175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270250" y="361156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40200" y="3611563"/>
            <a:ext cx="215900" cy="2159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2-3. </a:t>
            </a:r>
            <a:r>
              <a:rPr lang="ko-KR" altLang="en-US" dirty="0" smtClean="0"/>
              <a:t>워크플로우 제작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9305" y="836712"/>
            <a:ext cx="7283095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유스케이스</a:t>
            </a: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(Use Case)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6707" y="200402"/>
            <a:ext cx="303579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노원구 착한가격업소</a:t>
            </a:r>
          </a:p>
        </p:txBody>
      </p:sp>
      <p:grpSp>
        <p:nvGrpSpPr>
          <p:cNvPr id="538" name="그룹 537"/>
          <p:cNvGrpSpPr/>
          <p:nvPr/>
        </p:nvGrpSpPr>
        <p:grpSpPr>
          <a:xfrm>
            <a:off x="64422" y="1605892"/>
            <a:ext cx="641587" cy="1656723"/>
            <a:chOff x="332070" y="2290870"/>
            <a:chExt cx="897021" cy="2316311"/>
          </a:xfrm>
        </p:grpSpPr>
        <p:grpSp>
          <p:nvGrpSpPr>
            <p:cNvPr id="27" name="그룹 26"/>
            <p:cNvGrpSpPr/>
            <p:nvPr/>
          </p:nvGrpSpPr>
          <p:grpSpPr>
            <a:xfrm>
              <a:off x="332070" y="2290870"/>
              <a:ext cx="897021" cy="1927803"/>
              <a:chOff x="741760" y="1961111"/>
              <a:chExt cx="720080" cy="1547537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41760" y="1961111"/>
                <a:ext cx="720080" cy="574793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410751" latinLnBrk="0" hangingPunct="0"/>
                <a:endParaRPr lang="ko-KR" altLang="en-US" sz="1700">
                  <a:solidFill>
                    <a:srgbClr val="FFFFFF"/>
                  </a:solidFill>
                  <a:sym typeface="Apple SD 산돌고딕 Neo 옅은체"/>
                </a:endParaRPr>
              </a:p>
            </p:txBody>
          </p:sp>
          <p:cxnSp>
            <p:nvCxnSpPr>
              <p:cNvPr id="5" name="직선 연결선 4"/>
              <p:cNvCxnSpPr>
                <a:stCxn id="3" idx="4"/>
              </p:cNvCxnSpPr>
              <p:nvPr/>
            </p:nvCxnSpPr>
            <p:spPr>
              <a:xfrm>
                <a:off x="1101801" y="2535904"/>
                <a:ext cx="0" cy="54069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직선 연결선 8"/>
              <p:cNvCxnSpPr/>
              <p:nvPr/>
            </p:nvCxnSpPr>
            <p:spPr>
              <a:xfrm flipH="1">
                <a:off x="741760" y="2788568"/>
                <a:ext cx="360040" cy="1440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101800" y="2788568"/>
                <a:ext cx="360040" cy="1440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741760" y="3076600"/>
                <a:ext cx="360040" cy="4320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101800" y="3076600"/>
                <a:ext cx="360040" cy="4320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386633" y="4227073"/>
              <a:ext cx="774086" cy="38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사용자</a:t>
              </a: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8234662" y="4598288"/>
            <a:ext cx="600581" cy="1670609"/>
            <a:chOff x="11758984" y="3732654"/>
            <a:chExt cx="854159" cy="2375977"/>
          </a:xfrm>
        </p:grpSpPr>
        <p:grpSp>
          <p:nvGrpSpPr>
            <p:cNvPr id="32" name="그룹 31"/>
            <p:cNvGrpSpPr/>
            <p:nvPr/>
          </p:nvGrpSpPr>
          <p:grpSpPr>
            <a:xfrm>
              <a:off x="11758984" y="3732654"/>
              <a:ext cx="854159" cy="1858966"/>
              <a:chOff x="741760" y="1941488"/>
              <a:chExt cx="720080" cy="1567160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41760" y="1941488"/>
                <a:ext cx="720080" cy="614039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410751" latinLnBrk="0" hangingPunct="0"/>
                <a:endParaRPr lang="ko-KR" altLang="en-US" sz="1700">
                  <a:solidFill>
                    <a:srgbClr val="FFFFFF"/>
                  </a:solidFill>
                  <a:sym typeface="Apple SD 산돌고딕 Neo 옅은체"/>
                </a:endParaRPr>
              </a:p>
            </p:txBody>
          </p:sp>
          <p:cxnSp>
            <p:nvCxnSpPr>
              <p:cNvPr id="34" name="직선 연결선 33"/>
              <p:cNvCxnSpPr>
                <a:stCxn id="33" idx="4"/>
              </p:cNvCxnSpPr>
              <p:nvPr/>
            </p:nvCxnSpPr>
            <p:spPr>
              <a:xfrm>
                <a:off x="1101801" y="2555527"/>
                <a:ext cx="0" cy="5210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직선 연결선 34"/>
              <p:cNvCxnSpPr/>
              <p:nvPr/>
            </p:nvCxnSpPr>
            <p:spPr>
              <a:xfrm flipH="1">
                <a:off x="741760" y="2788568"/>
                <a:ext cx="360040" cy="1440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1101800" y="2788568"/>
                <a:ext cx="360040" cy="1440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741760" y="3076600"/>
                <a:ext cx="360040" cy="4320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1101800" y="3076600"/>
                <a:ext cx="360040" cy="4320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11799021" y="5721973"/>
              <a:ext cx="774087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운영자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1343869" y="1602443"/>
            <a:ext cx="1435986" cy="1486366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착한가격업소</a:t>
            </a:r>
            <a:endParaRPr lang="en-US" altLang="ko-KR" sz="1600" dirty="0">
              <a:latin typeface="굴림" pitchFamily="50" charset="-127"/>
              <a:ea typeface="굴림" pitchFamily="50" charset="-127"/>
            </a:endParaRPr>
          </a:p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정보를 얻는다</a:t>
            </a:r>
          </a:p>
        </p:txBody>
      </p:sp>
      <p:sp>
        <p:nvSpPr>
          <p:cNvPr id="42" name="타원 41"/>
          <p:cNvSpPr/>
          <p:nvPr/>
        </p:nvSpPr>
        <p:spPr>
          <a:xfrm>
            <a:off x="3812541" y="1266582"/>
            <a:ext cx="2126486" cy="1486366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메인 리스트에서</a:t>
            </a:r>
            <a:endParaRPr lang="en-US" altLang="ko-KR" sz="1600" dirty="0">
              <a:latin typeface="굴림" pitchFamily="50" charset="-127"/>
              <a:ea typeface="굴림" pitchFamily="50" charset="-127"/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업소를 선택한다</a:t>
            </a:r>
            <a:endParaRPr lang="en-US" altLang="ko-KR" sz="1600" dirty="0">
              <a:latin typeface="굴림" pitchFamily="50" charset="-127"/>
              <a:ea typeface="굴림" pitchFamily="50" charset="-127"/>
              <a:sym typeface="Apple SD 산돌고딕 Neo 옅은체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610018" y="3771087"/>
            <a:ext cx="1932360" cy="793898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defTabSz="410751"/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착한가격업소를</a:t>
            </a:r>
            <a:r>
              <a:rPr lang="en-US" altLang="ko-KR" sz="16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검색한다</a:t>
            </a:r>
          </a:p>
        </p:txBody>
      </p:sp>
      <p:cxnSp>
        <p:nvCxnSpPr>
          <p:cNvPr id="99" name="직선 연결선 98"/>
          <p:cNvCxnSpPr/>
          <p:nvPr/>
        </p:nvCxnSpPr>
        <p:spPr>
          <a:xfrm>
            <a:off x="2685877" y="3972112"/>
            <a:ext cx="924142" cy="1150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직선 연결선 101"/>
          <p:cNvCxnSpPr/>
          <p:nvPr/>
        </p:nvCxnSpPr>
        <p:spPr>
          <a:xfrm>
            <a:off x="2685876" y="2984738"/>
            <a:ext cx="1126665" cy="86489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직선 연결선 102"/>
          <p:cNvCxnSpPr/>
          <p:nvPr/>
        </p:nvCxnSpPr>
        <p:spPr>
          <a:xfrm flipH="1">
            <a:off x="2685877" y="2387727"/>
            <a:ext cx="1126664" cy="124379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직선 연결선 105"/>
          <p:cNvCxnSpPr/>
          <p:nvPr/>
        </p:nvCxnSpPr>
        <p:spPr>
          <a:xfrm flipV="1">
            <a:off x="2825388" y="2150675"/>
            <a:ext cx="936522" cy="22109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타원 160"/>
          <p:cNvSpPr/>
          <p:nvPr/>
        </p:nvSpPr>
        <p:spPr>
          <a:xfrm>
            <a:off x="5778450" y="4224351"/>
            <a:ext cx="2228506" cy="793898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상호명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으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로 검색한다</a:t>
            </a:r>
          </a:p>
        </p:txBody>
      </p:sp>
      <p:sp>
        <p:nvSpPr>
          <p:cNvPr id="167" name="타원 166"/>
          <p:cNvSpPr/>
          <p:nvPr/>
        </p:nvSpPr>
        <p:spPr>
          <a:xfrm>
            <a:off x="5765373" y="2759336"/>
            <a:ext cx="2103782" cy="793898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업종별로 검색한다</a:t>
            </a:r>
          </a:p>
        </p:txBody>
      </p:sp>
      <p:sp>
        <p:nvSpPr>
          <p:cNvPr id="183" name="타원 182"/>
          <p:cNvSpPr/>
          <p:nvPr/>
        </p:nvSpPr>
        <p:spPr>
          <a:xfrm>
            <a:off x="1242372" y="3748280"/>
            <a:ext cx="1435986" cy="447664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업소방문</a:t>
            </a:r>
          </a:p>
        </p:txBody>
      </p:sp>
      <p:cxnSp>
        <p:nvCxnSpPr>
          <p:cNvPr id="184" name="직선 연결선 183"/>
          <p:cNvCxnSpPr/>
          <p:nvPr/>
        </p:nvCxnSpPr>
        <p:spPr>
          <a:xfrm>
            <a:off x="706009" y="3192706"/>
            <a:ext cx="464396" cy="55127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직선 연결선 120"/>
          <p:cNvCxnSpPr/>
          <p:nvPr/>
        </p:nvCxnSpPr>
        <p:spPr>
          <a:xfrm flipH="1">
            <a:off x="5483352" y="3569565"/>
            <a:ext cx="282021" cy="1416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직선 연결선 193"/>
          <p:cNvCxnSpPr/>
          <p:nvPr/>
        </p:nvCxnSpPr>
        <p:spPr>
          <a:xfrm flipH="1" flipV="1">
            <a:off x="5483351" y="4441613"/>
            <a:ext cx="249214" cy="1088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9" name="타원 198"/>
          <p:cNvSpPr/>
          <p:nvPr/>
        </p:nvSpPr>
        <p:spPr>
          <a:xfrm>
            <a:off x="4875784" y="5383788"/>
            <a:ext cx="2228506" cy="793898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600" dirty="0">
                <a:latin typeface="굴림" pitchFamily="50" charset="-127"/>
                <a:ea typeface="굴림" pitchFamily="50" charset="-127"/>
                <a:sym typeface="Apple SD 산돌고딕 Neo 옅은체"/>
              </a:rPr>
              <a:t>사용자의 검색어 확인</a:t>
            </a:r>
          </a:p>
        </p:txBody>
      </p:sp>
      <p:cxnSp>
        <p:nvCxnSpPr>
          <p:cNvPr id="202" name="직선 연결선 201"/>
          <p:cNvCxnSpPr/>
          <p:nvPr/>
        </p:nvCxnSpPr>
        <p:spPr>
          <a:xfrm flipH="1">
            <a:off x="7204793" y="5545025"/>
            <a:ext cx="802164" cy="2028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8036294" y="5586041"/>
            <a:ext cx="1107707" cy="985533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30780" tIns="30780" rIns="30780" bIns="30780" anchor="ctr"/>
          <a:lstStyle/>
          <a:p>
            <a:pPr defTabSz="829804"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태스크 분석</a:t>
            </a: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(Taskflow)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7136" y="2012633"/>
            <a:ext cx="1620180" cy="364202"/>
            <a:chOff x="597744" y="2862412"/>
            <a:chExt cx="2304256" cy="5179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오각형 3"/>
            <p:cNvSpPr/>
            <p:nvPr/>
          </p:nvSpPr>
          <p:spPr>
            <a:xfrm>
              <a:off x="597744" y="2862412"/>
              <a:ext cx="2304256" cy="517976"/>
            </a:xfrm>
            <a:prstGeom prst="homePlate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760" y="2883270"/>
              <a:ext cx="1656183" cy="38665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메인화면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81009" y="2012633"/>
            <a:ext cx="2075856" cy="364202"/>
            <a:chOff x="2109912" y="2862412"/>
            <a:chExt cx="2952328" cy="5179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" name="갈매기형 수장 4"/>
            <p:cNvSpPr/>
            <p:nvPr/>
          </p:nvSpPr>
          <p:spPr>
            <a:xfrm>
              <a:off x="2109912" y="2862412"/>
              <a:ext cx="2952328" cy="517976"/>
            </a:xfrm>
            <a:prstGeom prst="chevron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85976" y="2939014"/>
              <a:ext cx="1656185" cy="36477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0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착한가격업소 검색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850559" y="2012633"/>
            <a:ext cx="2075856" cy="364202"/>
            <a:chOff x="2109912" y="2862412"/>
            <a:chExt cx="2952328" cy="5179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" name="갈매기형 수장 15"/>
            <p:cNvSpPr/>
            <p:nvPr/>
          </p:nvSpPr>
          <p:spPr>
            <a:xfrm>
              <a:off x="2109912" y="2862412"/>
              <a:ext cx="2952328" cy="517976"/>
            </a:xfrm>
            <a:prstGeom prst="chevron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85974" y="2940600"/>
              <a:ext cx="1656185" cy="36477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0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착한가격업소 선택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420108" y="2012633"/>
            <a:ext cx="2075856" cy="364202"/>
            <a:chOff x="2109912" y="2862412"/>
            <a:chExt cx="2952328" cy="5179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갈매기형 수장 18"/>
            <p:cNvSpPr/>
            <p:nvPr/>
          </p:nvSpPr>
          <p:spPr>
            <a:xfrm>
              <a:off x="2109912" y="2862412"/>
              <a:ext cx="2952328" cy="517976"/>
            </a:xfrm>
            <a:prstGeom prst="chevron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13874" y="2939014"/>
              <a:ext cx="1584176" cy="36477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000" dirty="0">
                  <a:latin typeface="굴림" pitchFamily="50" charset="-127"/>
                  <a:ea typeface="굴림" pitchFamily="50" charset="-127"/>
                </a:rPr>
                <a:t>방문 결정</a:t>
              </a:r>
              <a:endParaRPr lang="en-US" altLang="ko-KR" sz="1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89657" y="2012633"/>
            <a:ext cx="1772072" cy="364202"/>
            <a:chOff x="2109912" y="2862412"/>
            <a:chExt cx="2952328" cy="5179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갈매기형 수장 22"/>
            <p:cNvSpPr/>
            <p:nvPr/>
          </p:nvSpPr>
          <p:spPr>
            <a:xfrm>
              <a:off x="2109912" y="2862412"/>
              <a:ext cx="2952328" cy="517976"/>
            </a:xfrm>
            <a:prstGeom prst="chevron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68273" y="2939013"/>
              <a:ext cx="1450445" cy="36477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000" dirty="0" smtClean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이용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지속</a:t>
              </a:r>
              <a:endParaRPr lang="en-US" altLang="ko-KR" sz="1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55423" y="2012633"/>
            <a:ext cx="1772072" cy="364202"/>
            <a:chOff x="2109912" y="2862412"/>
            <a:chExt cx="2952328" cy="51797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갈매기형 수장 25"/>
            <p:cNvSpPr/>
            <p:nvPr/>
          </p:nvSpPr>
          <p:spPr>
            <a:xfrm>
              <a:off x="2109912" y="2862412"/>
              <a:ext cx="2952328" cy="517976"/>
            </a:xfrm>
            <a:prstGeom prst="chevron">
              <a:avLst/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1137" y="2939014"/>
              <a:ext cx="1499125" cy="36477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0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  <a:sym typeface="Apple SD 산돌고딕 Neo 옅은체"/>
                </a:rPr>
                <a:t>이용 종료</a:t>
              </a:r>
              <a:endParaRPr lang="en-US" altLang="ko-KR" sz="1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02541" y="2564905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업종별 검색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2541" y="2946553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상호명 직접 검색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3740" y="2564904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가격 정보 제공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66290" y="2946552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위치 정보 제공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66290" y="3309122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주요품목 정보 제공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21369" y="2564904"/>
            <a:ext cx="1670811" cy="28854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4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전화 연결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86707" y="200402"/>
            <a:ext cx="303579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노원구 착한가격업소</a:t>
            </a:r>
          </a:p>
        </p:txBody>
      </p:sp>
    </p:spTree>
    <p:extLst>
      <p:ext uri="{BB962C8B-B14F-4D97-AF65-F5344CB8AC3E}">
        <p14:creationId xmlns:p14="http://schemas.microsoft.com/office/powerpoint/2010/main" val="27724604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8036294" y="5586041"/>
            <a:ext cx="1107707" cy="985533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30780" tIns="30780" rIns="30780" bIns="30780" anchor="ctr"/>
          <a:lstStyle/>
          <a:p>
            <a:pPr defTabSz="829804"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워크플로우</a:t>
            </a: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(Workflow) 1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9" y="844910"/>
            <a:ext cx="8252792" cy="571208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2901189" y="1251883"/>
            <a:ext cx="4455495" cy="10126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직선 화살표 연결선 7"/>
          <p:cNvCxnSpPr/>
          <p:nvPr/>
        </p:nvCxnSpPr>
        <p:spPr>
          <a:xfrm flipH="1">
            <a:off x="2040468" y="1505036"/>
            <a:ext cx="4861691" cy="384792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화살표 연결선 9"/>
          <p:cNvCxnSpPr/>
          <p:nvPr/>
        </p:nvCxnSpPr>
        <p:spPr>
          <a:xfrm flipH="1">
            <a:off x="5736505" y="1808820"/>
            <a:ext cx="1241025" cy="253153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/>
          <p:cNvCxnSpPr/>
          <p:nvPr/>
        </p:nvCxnSpPr>
        <p:spPr>
          <a:xfrm flipH="1">
            <a:off x="7356685" y="2213865"/>
            <a:ext cx="164837" cy="192396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화살표 연결선 17"/>
          <p:cNvCxnSpPr/>
          <p:nvPr/>
        </p:nvCxnSpPr>
        <p:spPr>
          <a:xfrm>
            <a:off x="2040469" y="4694765"/>
            <a:ext cx="1518919" cy="202523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직선 화살표 연결선 19"/>
          <p:cNvCxnSpPr/>
          <p:nvPr/>
        </p:nvCxnSpPr>
        <p:spPr>
          <a:xfrm>
            <a:off x="3853716" y="1707559"/>
            <a:ext cx="1325852" cy="35441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타원 22"/>
          <p:cNvSpPr/>
          <p:nvPr/>
        </p:nvSpPr>
        <p:spPr>
          <a:xfrm>
            <a:off x="3814866" y="1472907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62339" y="1118492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 dirty="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63309" y="1270384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938680" y="1574168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82671" y="1979213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01619" y="4460114"/>
            <a:ext cx="77700" cy="469304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endParaRPr lang="ko-KR" altLang="en-US" sz="1700">
              <a:solidFill>
                <a:srgbClr val="FFFFFF"/>
              </a:solidFill>
              <a:sym typeface="Apple SD 산돌고딕 Neo 옅은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86707" y="200402"/>
            <a:ext cx="303579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노원구 착한가격업소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7981" y="1022429"/>
            <a:ext cx="443895" cy="24525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b="1" dirty="0">
                <a:solidFill>
                  <a:srgbClr val="FF0000"/>
                </a:solidFill>
                <a:sym typeface="Apple SD 산돌고딕 Neo 옅은체"/>
              </a:rPr>
              <a:t>메뉴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91992" y="1884766"/>
            <a:ext cx="1012613" cy="41838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b="1" dirty="0">
                <a:solidFill>
                  <a:srgbClr val="FF0000"/>
                </a:solidFill>
                <a:sym typeface="Apple SD 산돌고딕 Neo 옅은체"/>
              </a:rPr>
              <a:t>착한가격업소 선택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5312" y="4131159"/>
            <a:ext cx="1012613" cy="41838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100" b="1" dirty="0">
                <a:solidFill>
                  <a:srgbClr val="FF0000"/>
                </a:solidFill>
                <a:sym typeface="Apple SD 산돌고딕 Neo 옅은체"/>
              </a:rPr>
              <a:t>착한가격업소 선택</a:t>
            </a:r>
          </a:p>
        </p:txBody>
      </p:sp>
    </p:spTree>
    <p:extLst>
      <p:ext uri="{BB962C8B-B14F-4D97-AF65-F5344CB8AC3E}">
        <p14:creationId xmlns:p14="http://schemas.microsoft.com/office/powerpoint/2010/main" val="32555586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1-1. </a:t>
            </a:r>
            <a:r>
              <a:rPr lang="ko-KR" alt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조사하기</a:t>
            </a:r>
            <a:endParaRPr lang="ko-KR" alt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3801115" y="1936298"/>
            <a:ext cx="1367027" cy="555135"/>
            <a:chOff x="5422280" y="6893024"/>
            <a:chExt cx="1944216" cy="789525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6399927" y="6893024"/>
              <a:ext cx="0" cy="2160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5422280" y="7109048"/>
              <a:ext cx="1927966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5422280" y="7109048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7366496" y="7109048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7" name="그룹 146"/>
          <p:cNvGrpSpPr/>
          <p:nvPr/>
        </p:nvGrpSpPr>
        <p:grpSpPr>
          <a:xfrm flipV="1">
            <a:off x="3801115" y="2603682"/>
            <a:ext cx="1367027" cy="403243"/>
            <a:chOff x="5422280" y="8645414"/>
            <a:chExt cx="1944216" cy="573501"/>
          </a:xfrm>
        </p:grpSpPr>
        <p:cxnSp>
          <p:nvCxnSpPr>
            <p:cNvPr id="148" name="직선 연결선 147"/>
            <p:cNvCxnSpPr/>
            <p:nvPr/>
          </p:nvCxnSpPr>
          <p:spPr>
            <a:xfrm flipV="1">
              <a:off x="5422280" y="8645414"/>
              <a:ext cx="1927966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직선 연결선 148"/>
            <p:cNvCxnSpPr/>
            <p:nvPr/>
          </p:nvCxnSpPr>
          <p:spPr>
            <a:xfrm flipV="1">
              <a:off x="5422280" y="8645414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7366496" y="8645414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51" name="직선 연결선 150"/>
          <p:cNvCxnSpPr/>
          <p:nvPr/>
        </p:nvCxnSpPr>
        <p:spPr>
          <a:xfrm>
            <a:off x="4478915" y="3006925"/>
            <a:ext cx="0" cy="35441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8036294" y="5586041"/>
            <a:ext cx="1107707" cy="985533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30780" tIns="30780" rIns="30780" bIns="30780" anchor="ctr"/>
          <a:lstStyle/>
          <a:p>
            <a:pPr defTabSz="829804"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워크플로우</a:t>
            </a: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(Workflow) 2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cxnSp>
        <p:nvCxnSpPr>
          <p:cNvPr id="30" name="직선 연결선 29"/>
          <p:cNvCxnSpPr>
            <a:stCxn id="2" idx="2"/>
            <a:endCxn id="10" idx="0"/>
          </p:cNvCxnSpPr>
          <p:nvPr/>
        </p:nvCxnSpPr>
        <p:spPr>
          <a:xfrm>
            <a:off x="4470739" y="1335145"/>
            <a:ext cx="398" cy="24223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연결선 34"/>
          <p:cNvCxnSpPr/>
          <p:nvPr/>
        </p:nvCxnSpPr>
        <p:spPr>
          <a:xfrm>
            <a:off x="4499949" y="3201162"/>
            <a:ext cx="0" cy="65181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/>
          <p:cNvSpPr txBox="1"/>
          <p:nvPr/>
        </p:nvSpPr>
        <p:spPr>
          <a:xfrm>
            <a:off x="3610019" y="4647631"/>
            <a:ext cx="501053" cy="272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en-US" altLang="ko-KR" sz="1300" b="1" dirty="0"/>
              <a:t>YES</a:t>
            </a:r>
            <a:endParaRPr lang="ko-KR" altLang="en-US" sz="1300" b="1" dirty="0">
              <a:solidFill>
                <a:srgbClr val="000000"/>
              </a:solidFill>
              <a:sym typeface="Apple SD 산돌고딕 Neo 옅은체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597406" y="2378114"/>
            <a:ext cx="1822703" cy="364202"/>
            <a:chOff x="813768" y="1367546"/>
            <a:chExt cx="2592288" cy="753810"/>
          </a:xfrm>
          <a:solidFill>
            <a:schemeClr val="bg1">
              <a:lumMod val="95000"/>
            </a:schemeClr>
          </a:solidFill>
        </p:grpSpPr>
        <p:sp>
          <p:nvSpPr>
            <p:cNvPr id="45" name="직사각형 44"/>
            <p:cNvSpPr/>
            <p:nvPr/>
          </p:nvSpPr>
          <p:spPr>
            <a:xfrm>
              <a:off x="813768" y="1367546"/>
              <a:ext cx="2592288" cy="75381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7784" y="1417976"/>
              <a:ext cx="2304255" cy="65825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b="1" dirty="0"/>
                <a:t>업종별 검색</a:t>
              </a:r>
              <a:endParaRPr lang="ko-KR" altLang="en-US" sz="1400" b="1" dirty="0">
                <a:solidFill>
                  <a:srgbClr val="000000"/>
                </a:solidFill>
                <a:sym typeface="Apple SD 산돌고딕 Neo 옅은체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08849" y="2378114"/>
            <a:ext cx="1822703" cy="364202"/>
            <a:chOff x="813768" y="1367546"/>
            <a:chExt cx="2592288" cy="753810"/>
          </a:xfrm>
          <a:solidFill>
            <a:schemeClr val="bg1">
              <a:lumMod val="95000"/>
            </a:schemeClr>
          </a:solidFill>
        </p:grpSpPr>
        <p:sp>
          <p:nvSpPr>
            <p:cNvPr id="42" name="직사각형 41"/>
            <p:cNvSpPr/>
            <p:nvPr/>
          </p:nvSpPr>
          <p:spPr>
            <a:xfrm>
              <a:off x="813768" y="1367546"/>
              <a:ext cx="2592288" cy="75381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4308" y="1379321"/>
              <a:ext cx="2304255" cy="65825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b="1" dirty="0">
                  <a:solidFill>
                    <a:srgbClr val="000000"/>
                  </a:solidFill>
                  <a:sym typeface="Apple SD 산돌고딕 Neo 옅은체"/>
                </a:rPr>
                <a:t>상호명 직접 검색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458126" y="3221583"/>
            <a:ext cx="1961900" cy="364202"/>
            <a:chOff x="813768" y="1344197"/>
            <a:chExt cx="2592288" cy="800508"/>
          </a:xfrm>
          <a:solidFill>
            <a:schemeClr val="bg1">
              <a:lumMod val="95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813768" y="1344197"/>
              <a:ext cx="2592288" cy="80050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7566" y="1374582"/>
              <a:ext cx="2304255" cy="69903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b="1" dirty="0">
                  <a:solidFill>
                    <a:srgbClr val="000000"/>
                  </a:solidFill>
                  <a:sym typeface="Apple SD 산돌고딕 Neo 옅은체"/>
                </a:rPr>
                <a:t>착한가격업소 선택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559387" y="1576088"/>
            <a:ext cx="1822703" cy="364202"/>
            <a:chOff x="813768" y="1194101"/>
            <a:chExt cx="2592288" cy="1100699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>
              <a:off x="813768" y="1194101"/>
              <a:ext cx="2592288" cy="110069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8351" y="1198012"/>
              <a:ext cx="2304255" cy="96117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b="1" dirty="0">
                  <a:solidFill>
                    <a:srgbClr val="000000"/>
                  </a:solidFill>
                  <a:sym typeface="Apple SD 산돌고딕 Neo 옅은체"/>
                </a:rPr>
                <a:t>착한가격업소 검색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59387" y="892422"/>
            <a:ext cx="1822703" cy="487313"/>
            <a:chOff x="813768" y="1191394"/>
            <a:chExt cx="2592288" cy="1034110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813768" y="1358021"/>
              <a:ext cx="2592288" cy="77286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45816" y="1191394"/>
              <a:ext cx="1800200" cy="103411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500" dirty="0">
                  <a:solidFill>
                    <a:srgbClr val="000000"/>
                  </a:solidFill>
                  <a:sym typeface="Apple SD 산돌고딕 Neo 옅은체"/>
                </a:rPr>
                <a:t>앱 실행</a:t>
              </a:r>
            </a:p>
          </p:txBody>
        </p:sp>
      </p:grpSp>
      <p:cxnSp>
        <p:nvCxnSpPr>
          <p:cNvPr id="80" name="직선 연결선 79"/>
          <p:cNvCxnSpPr/>
          <p:nvPr/>
        </p:nvCxnSpPr>
        <p:spPr>
          <a:xfrm>
            <a:off x="5420201" y="4340351"/>
            <a:ext cx="1177024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" name="그룹 5"/>
          <p:cNvGrpSpPr/>
          <p:nvPr/>
        </p:nvGrpSpPr>
        <p:grpSpPr>
          <a:xfrm>
            <a:off x="3310129" y="3953301"/>
            <a:ext cx="2379639" cy="723473"/>
            <a:chOff x="1461840" y="6198534"/>
            <a:chExt cx="3384376" cy="1028939"/>
          </a:xfrm>
        </p:grpSpPr>
        <p:sp>
          <p:nvSpPr>
            <p:cNvPr id="5" name="순서도: 판단 4"/>
            <p:cNvSpPr/>
            <p:nvPr/>
          </p:nvSpPr>
          <p:spPr>
            <a:xfrm>
              <a:off x="1461840" y="6198534"/>
              <a:ext cx="3384376" cy="102893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50024" y="6421186"/>
              <a:ext cx="1754323" cy="583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000" b="1" dirty="0">
                  <a:solidFill>
                    <a:srgbClr val="000000"/>
                  </a:solidFill>
                  <a:sym typeface="Apple SD 산돌고딕 Neo 옅은체"/>
                </a:rPr>
                <a:t>방문 결정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5778526" y="4020178"/>
            <a:ext cx="501053" cy="272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en-US" altLang="ko-KR" sz="1300" b="1" dirty="0">
                <a:solidFill>
                  <a:srgbClr val="000000"/>
                </a:solidFill>
                <a:sym typeface="Apple SD 산돌고딕 Neo 옅은체"/>
              </a:rPr>
              <a:t>NO</a:t>
            </a:r>
            <a:endParaRPr lang="ko-KR" altLang="en-US" sz="1300" b="1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86707" y="200402"/>
            <a:ext cx="303579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20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sym typeface="Apple SD 산돌고딕 Neo 옅은체"/>
              </a:rPr>
              <a:t>노원구 착한가격업소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3812541" y="4676772"/>
            <a:ext cx="1367027" cy="725019"/>
            <a:chOff x="5422280" y="6651411"/>
            <a:chExt cx="1944216" cy="1031138"/>
          </a:xfrm>
        </p:grpSpPr>
        <p:cxnSp>
          <p:nvCxnSpPr>
            <p:cNvPr id="554" name="직선 연결선 553"/>
            <p:cNvCxnSpPr>
              <a:stCxn id="5" idx="2"/>
            </p:cNvCxnSpPr>
            <p:nvPr/>
          </p:nvCxnSpPr>
          <p:spPr>
            <a:xfrm>
              <a:off x="6399927" y="6651411"/>
              <a:ext cx="0" cy="4576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8" name="직선 연결선 557"/>
            <p:cNvCxnSpPr/>
            <p:nvPr/>
          </p:nvCxnSpPr>
          <p:spPr>
            <a:xfrm>
              <a:off x="5422280" y="7109048"/>
              <a:ext cx="1927966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3" name="직선 연결선 562"/>
            <p:cNvCxnSpPr/>
            <p:nvPr/>
          </p:nvCxnSpPr>
          <p:spPr>
            <a:xfrm>
              <a:off x="5422280" y="7109048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366496" y="7109048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66" name="그룹 565"/>
          <p:cNvGrpSpPr/>
          <p:nvPr/>
        </p:nvGrpSpPr>
        <p:grpSpPr>
          <a:xfrm flipV="1">
            <a:off x="3812541" y="5658550"/>
            <a:ext cx="1367027" cy="403243"/>
            <a:chOff x="5422280" y="8645414"/>
            <a:chExt cx="1944216" cy="573501"/>
          </a:xfrm>
        </p:grpSpPr>
        <p:cxnSp>
          <p:nvCxnSpPr>
            <p:cNvPr id="133" name="직선 연결선 132"/>
            <p:cNvCxnSpPr/>
            <p:nvPr/>
          </p:nvCxnSpPr>
          <p:spPr>
            <a:xfrm flipV="1">
              <a:off x="5422280" y="8645414"/>
              <a:ext cx="1927966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직선 연결선 133"/>
            <p:cNvCxnSpPr/>
            <p:nvPr/>
          </p:nvCxnSpPr>
          <p:spPr>
            <a:xfrm flipV="1">
              <a:off x="5422280" y="8645414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직선 연결선 134"/>
            <p:cNvCxnSpPr/>
            <p:nvPr/>
          </p:nvCxnSpPr>
          <p:spPr>
            <a:xfrm flipV="1">
              <a:off x="7366496" y="8645414"/>
              <a:ext cx="0" cy="573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7" name="그룹 76"/>
          <p:cNvGrpSpPr/>
          <p:nvPr/>
        </p:nvGrpSpPr>
        <p:grpSpPr>
          <a:xfrm>
            <a:off x="2496576" y="5291285"/>
            <a:ext cx="1822703" cy="410369"/>
            <a:chOff x="813768" y="1366860"/>
            <a:chExt cx="2592288" cy="683180"/>
          </a:xfrm>
          <a:solidFill>
            <a:schemeClr val="bg1">
              <a:lumMod val="95000"/>
            </a:schemeClr>
          </a:solidFill>
        </p:grpSpPr>
        <p:sp>
          <p:nvSpPr>
            <p:cNvPr id="78" name="직사각형 77"/>
            <p:cNvSpPr/>
            <p:nvPr/>
          </p:nvSpPr>
          <p:spPr>
            <a:xfrm>
              <a:off x="813768" y="1441291"/>
              <a:ext cx="2592288" cy="60632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68117" y="1366860"/>
              <a:ext cx="2304255" cy="68318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000" dirty="0">
                  <a:solidFill>
                    <a:srgbClr val="000000"/>
                  </a:solidFill>
                  <a:sym typeface="Apple SD 산돌고딕 Neo 옅은체"/>
                </a:rPr>
                <a:t>전화 연결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733474" y="5160754"/>
            <a:ext cx="1822703" cy="718145"/>
            <a:chOff x="813768" y="1149554"/>
            <a:chExt cx="2592288" cy="1195564"/>
          </a:xfrm>
          <a:solidFill>
            <a:schemeClr val="bg1">
              <a:lumMod val="95000"/>
            </a:schemeClr>
          </a:solidFill>
        </p:grpSpPr>
        <p:sp>
          <p:nvSpPr>
            <p:cNvPr id="95" name="직사각형 94"/>
            <p:cNvSpPr/>
            <p:nvPr/>
          </p:nvSpPr>
          <p:spPr>
            <a:xfrm>
              <a:off x="813768" y="1441291"/>
              <a:ext cx="2592288" cy="60632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72147" y="1149554"/>
              <a:ext cx="2433712" cy="119556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000" dirty="0">
                  <a:solidFill>
                    <a:srgbClr val="000000"/>
                  </a:solidFill>
                  <a:sym typeface="Apple SD 산돌고딕 Neo 옅은체"/>
                </a:rPr>
                <a:t>메시지 보내기</a:t>
              </a:r>
            </a:p>
          </p:txBody>
        </p:sp>
      </p:grpSp>
      <p:cxnSp>
        <p:nvCxnSpPr>
          <p:cNvPr id="570" name="직선 연결선 569"/>
          <p:cNvCxnSpPr/>
          <p:nvPr/>
        </p:nvCxnSpPr>
        <p:spPr>
          <a:xfrm>
            <a:off x="4490341" y="6061793"/>
            <a:ext cx="0" cy="35441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2" name="직선 연결선 571"/>
          <p:cNvCxnSpPr/>
          <p:nvPr/>
        </p:nvCxnSpPr>
        <p:spPr>
          <a:xfrm>
            <a:off x="4490341" y="6416207"/>
            <a:ext cx="26686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4" name="직선 연결선 573"/>
          <p:cNvCxnSpPr/>
          <p:nvPr/>
        </p:nvCxnSpPr>
        <p:spPr>
          <a:xfrm flipV="1">
            <a:off x="7159013" y="4130142"/>
            <a:ext cx="0" cy="22860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1" name="그룹 10"/>
          <p:cNvGrpSpPr/>
          <p:nvPr/>
        </p:nvGrpSpPr>
        <p:grpSpPr>
          <a:xfrm>
            <a:off x="6386630" y="4093234"/>
            <a:ext cx="1526991" cy="369270"/>
            <a:chOff x="813768" y="1307984"/>
            <a:chExt cx="2592288" cy="861117"/>
          </a:xfrm>
          <a:solidFill>
            <a:schemeClr val="bg1">
              <a:lumMod val="95000"/>
            </a:schemeClr>
          </a:solidFill>
        </p:grpSpPr>
        <p:sp>
          <p:nvSpPr>
            <p:cNvPr id="12" name="직사각형 11"/>
            <p:cNvSpPr/>
            <p:nvPr/>
          </p:nvSpPr>
          <p:spPr>
            <a:xfrm>
              <a:off x="813768" y="1319802"/>
              <a:ext cx="2592288" cy="84929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>
                <a:solidFill>
                  <a:srgbClr val="FFFFFF"/>
                </a:solidFill>
                <a:sym typeface="Apple SD 산돌고딕 Neo 옅은체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1801" y="1307984"/>
              <a:ext cx="2046397" cy="84929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700" dirty="0">
                  <a:solidFill>
                    <a:srgbClr val="000000"/>
                  </a:solidFill>
                  <a:sym typeface="Apple SD 산돌고딕 Neo 옅은체"/>
                </a:rPr>
                <a:t>앱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743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2-4. </a:t>
            </a:r>
            <a:r>
              <a:rPr lang="ko-KR" altLang="en-US" dirty="0" smtClean="0"/>
              <a:t>네비게이션 설계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890111" y="6274066"/>
            <a:ext cx="176514" cy="2746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42</a:t>
            </a:fld>
            <a:endParaRPr/>
          </a:p>
        </p:txBody>
      </p:sp>
      <p:graphicFrame>
        <p:nvGraphicFramePr>
          <p:cNvPr id="222" name="Table 222"/>
          <p:cNvGraphicFramePr/>
          <p:nvPr>
            <p:extLst>
              <p:ext uri="{D42A27DB-BD31-4B8C-83A1-F6EECF244321}">
                <p14:modId xmlns:p14="http://schemas.microsoft.com/office/powerpoint/2010/main" val="1226222884"/>
              </p:ext>
            </p:extLst>
          </p:nvPr>
        </p:nvGraphicFramePr>
        <p:xfrm>
          <a:off x="1487721" y="1275926"/>
          <a:ext cx="6093344" cy="2150643"/>
        </p:xfrm>
        <a:graphic>
          <a:graphicData uri="http://schemas.openxmlformats.org/drawingml/2006/table">
            <a:tbl>
              <a:tblPr/>
              <a:tblGrid>
                <a:gridCol w="926688"/>
                <a:gridCol w="882560"/>
                <a:gridCol w="1691575"/>
                <a:gridCol w="2592521"/>
              </a:tblGrid>
              <a:tr h="274700">
                <a:tc>
                  <a:txBody>
                    <a:bodyPr/>
                    <a:lstStyle/>
                    <a:p>
                      <a:pPr defTabSz="1180267"/>
                      <a:r>
                        <a:rPr sz="1000" b="1" err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구분</a:t>
                      </a:r>
                      <a:endParaRPr sz="1000" b="1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 b="1" err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환경</a:t>
                      </a:r>
                      <a:endParaRPr sz="1000" b="1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 b="1" err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지원모드</a:t>
                      </a:r>
                      <a:endParaRPr sz="1000" b="1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 b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제작 사이즈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54239">
                <a:tc rowSpan="2">
                  <a:txBody>
                    <a:bodyPr/>
                    <a:lstStyle/>
                    <a:p>
                      <a:pPr defTabSz="1180267"/>
                      <a:r>
                        <a:rPr lang="en-US" altLang="ko-KR" sz="100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OOO</a:t>
                      </a:r>
                      <a:r>
                        <a:rPr sz="1000" smtClean="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앱</a:t>
                      </a:r>
                      <a:endParaRPr sz="100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Android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 err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세로모드만</a:t>
                      </a:r>
                      <a:r>
                        <a:rPr sz="1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</a:t>
                      </a:r>
                      <a:r>
                        <a:rPr sz="1000" err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지원</a:t>
                      </a:r>
                      <a:endParaRPr sz="1000">
                        <a:latin typeface="나눔고딕"/>
                        <a:ea typeface="나눔고딕"/>
                        <a:cs typeface="나눔고딕"/>
                        <a:sym typeface="나눔고딕"/>
                      </a:endParaRP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720 * 1280</a:t>
                      </a:r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1000"/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1080*1920</a:t>
                      </a:r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1000"/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1440*2560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2170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iOS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180267"/>
                      <a:r>
                        <a:rPr sz="1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세로모드만 지원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640*1136</a:t>
                      </a:r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1000"/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750*1334</a:t>
                      </a:r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endParaRPr sz="1000"/>
                    </a:p>
                    <a:p>
                      <a:pPr defTabSz="1180267">
                        <a:defRPr sz="12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000"/>
                        <a:t>1242*2208(1080*1920)</a:t>
                      </a:r>
                    </a:p>
                  </a:txBody>
                  <a:tcPr marL="6691" marR="6691" marT="6691" marB="6691" anchor="ctr" horzOverflow="overflow">
                    <a:lnL w="3175">
                      <a:solidFill>
                        <a:srgbClr val="000000"/>
                      </a:solidFill>
                    </a:lnL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3" name="Shape 223"/>
          <p:cNvSpPr/>
          <p:nvPr/>
        </p:nvSpPr>
        <p:spPr>
          <a:xfrm>
            <a:off x="92309" y="352309"/>
            <a:ext cx="1476941" cy="35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4" tIns="39094" rIns="39094" bIns="39094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err="1"/>
              <a:t>화면</a:t>
            </a:r>
            <a:r>
              <a:t> </a:t>
            </a:r>
            <a:r>
              <a:rPr err="1"/>
              <a:t>지원모드</a:t>
            </a:r>
            <a:endParaRPr/>
          </a:p>
        </p:txBody>
      </p:sp>
      <p:sp>
        <p:nvSpPr>
          <p:cNvPr id="5" name="Shape 223"/>
          <p:cNvSpPr/>
          <p:nvPr/>
        </p:nvSpPr>
        <p:spPr>
          <a:xfrm>
            <a:off x="-1301152" y="338802"/>
            <a:ext cx="1188401" cy="63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9094" tIns="39094" rIns="39094" bIns="39094">
            <a:spAutoFit/>
          </a:bodyPr>
          <a:lstStyle>
            <a:lvl1pPr algn="l" defTabSz="1284770">
              <a:defRPr sz="1800">
                <a:solidFill>
                  <a:srgbClr val="80808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OS </a:t>
            </a:r>
            <a:r>
              <a:rPr lang="ko-KR" altLang="en-US" dirty="0"/>
              <a:t>플랫폼 특성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9021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>
            <a:stCxn id="15" idx="2"/>
            <a:endCxn id="18" idx="0"/>
          </p:cNvCxnSpPr>
          <p:nvPr/>
        </p:nvCxnSpPr>
        <p:spPr>
          <a:xfrm>
            <a:off x="6308363" y="1785450"/>
            <a:ext cx="10394" cy="21698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8036294" y="5586041"/>
            <a:ext cx="1107707" cy="985533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30780" tIns="30780" rIns="30780" bIns="30780" anchor="ctr"/>
          <a:lstStyle/>
          <a:p>
            <a:pPr defTabSz="829804"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기능 정의</a:t>
            </a: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/</a:t>
            </a:r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메뉴 구조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sp>
        <p:nvSpPr>
          <p:cNvPr id="5" name="Shape 544"/>
          <p:cNvSpPr/>
          <p:nvPr/>
        </p:nvSpPr>
        <p:spPr>
          <a:xfrm>
            <a:off x="2242992" y="317859"/>
            <a:ext cx="2748903" cy="232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Futura Bk BT"/>
              </a:rPr>
              <a:t>착한가격노원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79118"/>
              </p:ext>
            </p:extLst>
          </p:nvPr>
        </p:nvGraphicFramePr>
        <p:xfrm>
          <a:off x="116505" y="1403775"/>
          <a:ext cx="4482282" cy="3898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4094"/>
                <a:gridCol w="1494094"/>
                <a:gridCol w="1494094"/>
              </a:tblGrid>
              <a:tr h="3432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소분류</a:t>
                      </a:r>
                      <a:endParaRPr lang="ko-KR" alt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기능</a:t>
                      </a:r>
                      <a:endParaRPr lang="ko-KR" alt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기능 요소</a:t>
                      </a:r>
                      <a:endParaRPr lang="ko-KR" altLang="en-US" sz="1300" dirty="0"/>
                    </a:p>
                  </a:txBody>
                  <a:tcPr marL="64294" marR="64294" marT="32147" marB="32147"/>
                </a:tc>
              </a:tr>
              <a:tr h="1608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업종별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착한가격업소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업종별 검색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식당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세탁업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이미용업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목욕업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숙박업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기타서비스업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</a:tr>
              <a:tr h="592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상호 검색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착한가격업소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상호명 직접 검색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검색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</a:tr>
              <a:tr h="1354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착한가격업소란</a:t>
                      </a:r>
                      <a:r>
                        <a:rPr lang="en-US" altLang="ko-KR" sz="1300" dirty="0" smtClean="0"/>
                        <a:t>?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착한가격업소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관련 정보 제공</a:t>
                      </a:r>
                      <a:endParaRPr lang="ko-KR" altLang="en-US" sz="13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착한가격업소 안내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지정 현황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지정 기준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지정 절차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업소 혜택</a:t>
                      </a:r>
                      <a:endParaRPr lang="en-US" altLang="ko-KR" sz="1300" dirty="0" smtClean="0"/>
                    </a:p>
                  </a:txBody>
                  <a:tcPr marL="64294" marR="64294" marT="32147" marB="32147" anchor="ctr"/>
                </a:tc>
              </a:tr>
            </a:tbl>
          </a:graphicData>
        </a:graphic>
      </p:graphicFrame>
      <p:sp>
        <p:nvSpPr>
          <p:cNvPr id="7" name="Shape 544"/>
          <p:cNvSpPr/>
          <p:nvPr/>
        </p:nvSpPr>
        <p:spPr>
          <a:xfrm>
            <a:off x="213901" y="832189"/>
            <a:ext cx="2054241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기능 정의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sp>
        <p:nvSpPr>
          <p:cNvPr id="8" name="Shape 544"/>
          <p:cNvSpPr/>
          <p:nvPr/>
        </p:nvSpPr>
        <p:spPr>
          <a:xfrm>
            <a:off x="4875784" y="850060"/>
            <a:ext cx="1014934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9092" tIns="39092" rIns="39092" bIns="39092">
            <a:spAutoFit/>
          </a:bodyPr>
          <a:lstStyle/>
          <a:p>
            <a:pPr defTabSz="903276"/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메뉴 구조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74441" y="1378791"/>
            <a:ext cx="762064" cy="410369"/>
            <a:chOff x="7294085" y="2993948"/>
            <a:chExt cx="1083825" cy="583637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294085" y="2999226"/>
              <a:ext cx="1080120" cy="573081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94085" y="2993948"/>
              <a:ext cx="1083825" cy="583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000" dirty="0">
                  <a:solidFill>
                    <a:srgbClr val="000000"/>
                  </a:solidFill>
                  <a:sym typeface="Apple SD 산돌고딕 Neo 옅은체"/>
                </a:rPr>
                <a:t>홈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050296" y="1386490"/>
            <a:ext cx="762064" cy="402947"/>
            <a:chOff x="7294085" y="2999226"/>
            <a:chExt cx="1083825" cy="57308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식당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57948" y="3006043"/>
            <a:ext cx="762064" cy="402947"/>
            <a:chOff x="7294085" y="2999226"/>
            <a:chExt cx="1083825" cy="57308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숙박업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48892" y="1790908"/>
            <a:ext cx="762064" cy="402947"/>
            <a:chOff x="7294085" y="2999226"/>
            <a:chExt cx="1083825" cy="5730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세탁업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52901" y="2195953"/>
            <a:ext cx="762064" cy="402947"/>
            <a:chOff x="7294085" y="2999226"/>
            <a:chExt cx="1083825" cy="57308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이미용업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052901" y="3391987"/>
            <a:ext cx="762064" cy="441146"/>
            <a:chOff x="7294085" y="2972062"/>
            <a:chExt cx="1083825" cy="62740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기타 서비스업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052901" y="2600998"/>
            <a:ext cx="762064" cy="402947"/>
            <a:chOff x="7294085" y="2999226"/>
            <a:chExt cx="1083825" cy="57308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목욕업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046287" y="4607122"/>
            <a:ext cx="762064" cy="441146"/>
            <a:chOff x="7294085" y="2972062"/>
            <a:chExt cx="1083825" cy="62740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착한가격업소 안내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50296" y="5056899"/>
            <a:ext cx="762064" cy="402947"/>
            <a:chOff x="7294085" y="2999226"/>
            <a:chExt cx="1083825" cy="57308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현황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57948" y="5474236"/>
            <a:ext cx="762064" cy="402947"/>
            <a:chOff x="7294085" y="2999226"/>
            <a:chExt cx="1083825" cy="57308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기준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050296" y="6297034"/>
            <a:ext cx="762064" cy="402947"/>
            <a:chOff x="7294085" y="2999226"/>
            <a:chExt cx="1083825" cy="57308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업소 혜택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052901" y="5879281"/>
            <a:ext cx="762064" cy="402947"/>
            <a:chOff x="7294085" y="2999226"/>
            <a:chExt cx="1083825" cy="573080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절차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057948" y="3963458"/>
            <a:ext cx="762064" cy="402947"/>
            <a:chOff x="7294085" y="2999226"/>
            <a:chExt cx="1083825" cy="573080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검색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28633" y="1382503"/>
            <a:ext cx="762064" cy="402947"/>
            <a:chOff x="7294085" y="2999226"/>
            <a:chExt cx="1083825" cy="57308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4085" y="3059608"/>
              <a:ext cx="1083825" cy="4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dirty="0">
                  <a:solidFill>
                    <a:srgbClr val="000000"/>
                  </a:solidFill>
                  <a:sym typeface="Apple SD 산돌고딕 Neo 옅은체"/>
                </a:rPr>
                <a:t>업종별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39027" y="3955318"/>
            <a:ext cx="762064" cy="402947"/>
            <a:chOff x="7294085" y="2999226"/>
            <a:chExt cx="1083825" cy="57308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상호 검색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39027" y="4607122"/>
            <a:ext cx="762064" cy="441146"/>
            <a:chOff x="7294085" y="2972062"/>
            <a:chExt cx="1083825" cy="62740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착한가격업소란</a:t>
              </a:r>
              <a:r>
                <a:rPr lang="en-US" altLang="ko-KR" sz="1100" dirty="0">
                  <a:solidFill>
                    <a:srgbClr val="000000"/>
                  </a:solidFill>
                  <a:sym typeface="Apple SD 산돌고딕 Neo 옅은체"/>
                </a:rPr>
                <a:t>?</a:t>
              </a:r>
              <a:endParaRPr lang="ko-KR" altLang="en-US" sz="1100" dirty="0">
                <a:solidFill>
                  <a:srgbClr val="000000"/>
                </a:solidFill>
                <a:sym typeface="Apple SD 산돌고딕 Neo 옅은체"/>
              </a:endParaRPr>
            </a:p>
          </p:txBody>
        </p:sp>
      </p:grpSp>
      <p:cxnSp>
        <p:nvCxnSpPr>
          <p:cNvPr id="76" name="직선 연결선 75"/>
          <p:cNvCxnSpPr>
            <a:stCxn id="18" idx="2"/>
          </p:cNvCxnSpPr>
          <p:nvPr/>
        </p:nvCxnSpPr>
        <p:spPr>
          <a:xfrm>
            <a:off x="6318757" y="4358265"/>
            <a:ext cx="5557" cy="28587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3" name="직선 연결선 522"/>
          <p:cNvCxnSpPr>
            <a:stCxn id="15" idx="3"/>
            <a:endCxn id="25" idx="1"/>
          </p:cNvCxnSpPr>
          <p:nvPr/>
        </p:nvCxnSpPr>
        <p:spPr>
          <a:xfrm>
            <a:off x="6688092" y="1583977"/>
            <a:ext cx="362204" cy="39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5" name="직선 연결선 524"/>
          <p:cNvCxnSpPr/>
          <p:nvPr/>
        </p:nvCxnSpPr>
        <p:spPr>
          <a:xfrm>
            <a:off x="6869194" y="1583976"/>
            <a:ext cx="0" cy="20285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7" name="직선 연결선 526"/>
          <p:cNvCxnSpPr>
            <a:endCxn id="37" idx="1"/>
          </p:cNvCxnSpPr>
          <p:nvPr/>
        </p:nvCxnSpPr>
        <p:spPr>
          <a:xfrm flipV="1">
            <a:off x="6869194" y="3612560"/>
            <a:ext cx="183707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9" name="직선 연결선 528"/>
          <p:cNvCxnSpPr>
            <a:stCxn id="18" idx="3"/>
            <a:endCxn id="58" idx="1"/>
          </p:cNvCxnSpPr>
          <p:nvPr/>
        </p:nvCxnSpPr>
        <p:spPr>
          <a:xfrm>
            <a:off x="6698486" y="4156792"/>
            <a:ext cx="359462" cy="814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3" name="직선 연결선 532"/>
          <p:cNvCxnSpPr>
            <a:stCxn id="21" idx="3"/>
            <a:endCxn id="43" idx="1"/>
          </p:cNvCxnSpPr>
          <p:nvPr/>
        </p:nvCxnSpPr>
        <p:spPr>
          <a:xfrm flipV="1">
            <a:off x="6698486" y="4827695"/>
            <a:ext cx="347801" cy="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5" name="직선 연결선 534"/>
          <p:cNvCxnSpPr/>
          <p:nvPr/>
        </p:nvCxnSpPr>
        <p:spPr>
          <a:xfrm>
            <a:off x="6878216" y="4827695"/>
            <a:ext cx="0" cy="167081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7" name="직선 연결선 536"/>
          <p:cNvCxnSpPr>
            <a:endCxn id="51" idx="1"/>
          </p:cNvCxnSpPr>
          <p:nvPr/>
        </p:nvCxnSpPr>
        <p:spPr>
          <a:xfrm>
            <a:off x="6872386" y="6498506"/>
            <a:ext cx="177910" cy="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9" name="직선 연결선 538"/>
          <p:cNvCxnSpPr>
            <a:endCxn id="31" idx="1"/>
          </p:cNvCxnSpPr>
          <p:nvPr/>
        </p:nvCxnSpPr>
        <p:spPr>
          <a:xfrm>
            <a:off x="6869194" y="1992381"/>
            <a:ext cx="179698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직선 연결선 95"/>
          <p:cNvCxnSpPr/>
          <p:nvPr/>
        </p:nvCxnSpPr>
        <p:spPr>
          <a:xfrm>
            <a:off x="6882700" y="2397425"/>
            <a:ext cx="179698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직선 연결선 96"/>
          <p:cNvCxnSpPr/>
          <p:nvPr/>
        </p:nvCxnSpPr>
        <p:spPr>
          <a:xfrm>
            <a:off x="6882700" y="2802471"/>
            <a:ext cx="179698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직선 연결선 97"/>
          <p:cNvCxnSpPr/>
          <p:nvPr/>
        </p:nvCxnSpPr>
        <p:spPr>
          <a:xfrm>
            <a:off x="6873644" y="3229960"/>
            <a:ext cx="179698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1" name="직선 연결선 540"/>
          <p:cNvCxnSpPr>
            <a:endCxn id="46" idx="1"/>
          </p:cNvCxnSpPr>
          <p:nvPr/>
        </p:nvCxnSpPr>
        <p:spPr>
          <a:xfrm>
            <a:off x="6869194" y="5258372"/>
            <a:ext cx="18110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1" name="직선 연결선 100"/>
          <p:cNvCxnSpPr/>
          <p:nvPr/>
        </p:nvCxnSpPr>
        <p:spPr>
          <a:xfrm>
            <a:off x="6869194" y="5675709"/>
            <a:ext cx="18110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직선 연결선 101"/>
          <p:cNvCxnSpPr/>
          <p:nvPr/>
        </p:nvCxnSpPr>
        <p:spPr>
          <a:xfrm>
            <a:off x="6878217" y="6080754"/>
            <a:ext cx="18110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271886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8036294" y="5586041"/>
            <a:ext cx="1107707" cy="985533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30780" tIns="30780" rIns="30780" bIns="30780" anchor="ctr"/>
          <a:lstStyle/>
          <a:p>
            <a:pPr defTabSz="829804"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정보 계층화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sp>
        <p:nvSpPr>
          <p:cNvPr id="5" name="Shape 544"/>
          <p:cNvSpPr/>
          <p:nvPr/>
        </p:nvSpPr>
        <p:spPr>
          <a:xfrm>
            <a:off x="1569944" y="317859"/>
            <a:ext cx="2748903" cy="232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Futura Bk BT"/>
              </a:rPr>
              <a:t>착한가격노원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18847" y="1815419"/>
            <a:ext cx="762064" cy="410369"/>
            <a:chOff x="7294085" y="2993948"/>
            <a:chExt cx="1083825" cy="58363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294085" y="2999226"/>
              <a:ext cx="1080120" cy="573081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94085" y="2993948"/>
              <a:ext cx="1083825" cy="583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2000" dirty="0">
                  <a:solidFill>
                    <a:srgbClr val="000000"/>
                  </a:solidFill>
                  <a:sym typeface="Apple SD 산돌고딕 Neo 옅은체"/>
                </a:rPr>
                <a:t>홈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5792" y="3971272"/>
            <a:ext cx="556937" cy="402947"/>
            <a:chOff x="7294085" y="2999226"/>
            <a:chExt cx="1083825" cy="57308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식당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999846" y="3979933"/>
            <a:ext cx="610173" cy="402947"/>
            <a:chOff x="7294085" y="2999226"/>
            <a:chExt cx="1083825" cy="57308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숙박업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3360" y="3972230"/>
            <a:ext cx="608086" cy="402947"/>
            <a:chOff x="7294085" y="2999226"/>
            <a:chExt cx="1083825" cy="57308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294085" y="2999226"/>
              <a:ext cx="1080119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세탁업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528953" y="3972229"/>
            <a:ext cx="711434" cy="402947"/>
            <a:chOff x="7294085" y="2999226"/>
            <a:chExt cx="1083825" cy="57308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이미용업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658044" y="3961216"/>
            <a:ext cx="762064" cy="441146"/>
            <a:chOff x="7294085" y="2972062"/>
            <a:chExt cx="1083825" cy="62740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기타 서비스업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88412" y="3979933"/>
            <a:ext cx="660803" cy="402947"/>
            <a:chOff x="7294085" y="2999226"/>
            <a:chExt cx="1083825" cy="57308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목욕업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27676" y="3948540"/>
            <a:ext cx="762064" cy="441146"/>
            <a:chOff x="7294085" y="2972062"/>
            <a:chExt cx="1083825" cy="62740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착한가격업소 안내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837767" y="3960836"/>
            <a:ext cx="708828" cy="441146"/>
            <a:chOff x="7294085" y="2972063"/>
            <a:chExt cx="1083825" cy="627407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94085" y="2972063"/>
              <a:ext cx="1083825" cy="627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현황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97225" y="3968256"/>
            <a:ext cx="708828" cy="441146"/>
            <a:chOff x="7294085" y="2972063"/>
            <a:chExt cx="1083825" cy="62740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94085" y="2972063"/>
              <a:ext cx="1083825" cy="627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기준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89513" y="3979933"/>
            <a:ext cx="735460" cy="402947"/>
            <a:chOff x="7294085" y="2999226"/>
            <a:chExt cx="1083825" cy="57308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업소 혜택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354080" y="3979933"/>
            <a:ext cx="711434" cy="402947"/>
            <a:chOff x="7294085" y="2999226"/>
            <a:chExt cx="1083825" cy="573080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지정 절차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477539" y="3980317"/>
            <a:ext cx="499506" cy="402947"/>
            <a:chOff x="7294085" y="2999226"/>
            <a:chExt cx="1083825" cy="5730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294085" y="2999226"/>
              <a:ext cx="1080119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검색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011246" y="2904310"/>
            <a:ext cx="762064" cy="402947"/>
            <a:chOff x="7294085" y="2999226"/>
            <a:chExt cx="1083825" cy="57308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94085" y="3059608"/>
              <a:ext cx="1083825" cy="4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400" dirty="0">
                  <a:solidFill>
                    <a:srgbClr val="000000"/>
                  </a:solidFill>
                  <a:sym typeface="Apple SD 산돌고딕 Neo 옅은체"/>
                </a:rPr>
                <a:t>업종별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17545" y="2904311"/>
            <a:ext cx="762064" cy="402947"/>
            <a:chOff x="7294085" y="2999226"/>
            <a:chExt cx="1083825" cy="57308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94085" y="3092437"/>
              <a:ext cx="1083825" cy="38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상호 검색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794719" y="2860681"/>
            <a:ext cx="762064" cy="441146"/>
            <a:chOff x="7294085" y="2972062"/>
            <a:chExt cx="1083825" cy="627408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7294085" y="2999226"/>
              <a:ext cx="1080120" cy="573080"/>
            </a:xfrm>
            <a:prstGeom prst="round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endParaRPr lang="ko-KR" altLang="en-US" sz="1700" dirty="0">
                <a:sym typeface="Apple SD 산돌고딕 Neo 옅은체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94085" y="2972062"/>
              <a:ext cx="1083825" cy="627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latinLnBrk="0" hangingPunct="0"/>
              <a:r>
                <a:rPr lang="ko-KR" altLang="en-US" sz="1100" dirty="0">
                  <a:solidFill>
                    <a:srgbClr val="000000"/>
                  </a:solidFill>
                  <a:sym typeface="Apple SD 산돌고딕 Neo 옅은체"/>
                </a:rPr>
                <a:t>착한가격업소란</a:t>
              </a:r>
              <a:r>
                <a:rPr lang="en-US" altLang="ko-KR" sz="1100" dirty="0">
                  <a:solidFill>
                    <a:srgbClr val="000000"/>
                  </a:solidFill>
                  <a:sym typeface="Apple SD 산돌고딕 Neo 옅은체"/>
                </a:rPr>
                <a:t>?</a:t>
              </a:r>
              <a:endParaRPr lang="ko-KR" altLang="en-US" sz="1100" dirty="0">
                <a:solidFill>
                  <a:srgbClr val="000000"/>
                </a:solidFill>
                <a:sym typeface="Apple SD 산돌고딕 Neo 옅은체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544261" y="3631523"/>
            <a:ext cx="349481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직선 연결선 71"/>
          <p:cNvCxnSpPr/>
          <p:nvPr/>
        </p:nvCxnSpPr>
        <p:spPr>
          <a:xfrm>
            <a:off x="5382960" y="3631523"/>
            <a:ext cx="307302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직선 연결선 73"/>
          <p:cNvCxnSpPr/>
          <p:nvPr/>
        </p:nvCxnSpPr>
        <p:spPr>
          <a:xfrm>
            <a:off x="2433126" y="2517649"/>
            <a:ext cx="477045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4" name="직선 화살표 연결선 513"/>
          <p:cNvCxnSpPr>
            <a:endCxn id="8" idx="2"/>
          </p:cNvCxnSpPr>
          <p:nvPr/>
        </p:nvCxnSpPr>
        <p:spPr>
          <a:xfrm flipH="1" flipV="1">
            <a:off x="4698577" y="2222078"/>
            <a:ext cx="1302" cy="2955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6" name="직선 화살표 연결선 515"/>
          <p:cNvCxnSpPr/>
          <p:nvPr/>
        </p:nvCxnSpPr>
        <p:spPr>
          <a:xfrm>
            <a:off x="2433125" y="2517649"/>
            <a:ext cx="0" cy="40457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8" name="직선 화살표 연결선 517"/>
          <p:cNvCxnSpPr/>
          <p:nvPr/>
        </p:nvCxnSpPr>
        <p:spPr>
          <a:xfrm>
            <a:off x="7203580" y="2517649"/>
            <a:ext cx="0" cy="38004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4" name="직선 화살표 연결선 523"/>
          <p:cNvCxnSpPr>
            <a:endCxn id="23" idx="0"/>
          </p:cNvCxnSpPr>
          <p:nvPr/>
        </p:nvCxnSpPr>
        <p:spPr>
          <a:xfrm>
            <a:off x="4037773" y="3631523"/>
            <a:ext cx="1" cy="3487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7" name="직선 화살표 연결선 526"/>
          <p:cNvCxnSpPr>
            <a:endCxn id="11" idx="0"/>
          </p:cNvCxnSpPr>
          <p:nvPr/>
        </p:nvCxnSpPr>
        <p:spPr>
          <a:xfrm>
            <a:off x="543309" y="3631523"/>
            <a:ext cx="0" cy="33974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직선 화살표 연결선 91"/>
          <p:cNvCxnSpPr/>
          <p:nvPr/>
        </p:nvCxnSpPr>
        <p:spPr>
          <a:xfrm>
            <a:off x="1180389" y="3631523"/>
            <a:ext cx="0" cy="3576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직선 화살표 연결선 92"/>
          <p:cNvCxnSpPr/>
          <p:nvPr/>
        </p:nvCxnSpPr>
        <p:spPr>
          <a:xfrm>
            <a:off x="1864670" y="3628276"/>
            <a:ext cx="0" cy="3576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직선 화살표 연결선 93"/>
          <p:cNvCxnSpPr/>
          <p:nvPr/>
        </p:nvCxnSpPr>
        <p:spPr>
          <a:xfrm>
            <a:off x="2617684" y="3640568"/>
            <a:ext cx="0" cy="3576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직선 화살표 연결선 94"/>
          <p:cNvCxnSpPr/>
          <p:nvPr/>
        </p:nvCxnSpPr>
        <p:spPr>
          <a:xfrm>
            <a:off x="3304931" y="3628276"/>
            <a:ext cx="0" cy="3769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0" name="직선 화살표 연결선 529"/>
          <p:cNvCxnSpPr/>
          <p:nvPr/>
        </p:nvCxnSpPr>
        <p:spPr>
          <a:xfrm flipV="1">
            <a:off x="2367136" y="3277108"/>
            <a:ext cx="0" cy="35715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직선 화살표 연결선 98"/>
          <p:cNvCxnSpPr/>
          <p:nvPr/>
        </p:nvCxnSpPr>
        <p:spPr>
          <a:xfrm flipV="1">
            <a:off x="7190342" y="3277108"/>
            <a:ext cx="0" cy="35715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직선 화살표 연결선 101"/>
          <p:cNvCxnSpPr/>
          <p:nvPr/>
        </p:nvCxnSpPr>
        <p:spPr>
          <a:xfrm>
            <a:off x="5385004" y="3631523"/>
            <a:ext cx="0" cy="3667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직선 화살표 연결선 102"/>
          <p:cNvCxnSpPr/>
          <p:nvPr/>
        </p:nvCxnSpPr>
        <p:spPr>
          <a:xfrm>
            <a:off x="6187576" y="3631523"/>
            <a:ext cx="0" cy="3667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직선 화살표 연결선 103"/>
          <p:cNvCxnSpPr/>
          <p:nvPr/>
        </p:nvCxnSpPr>
        <p:spPr>
          <a:xfrm>
            <a:off x="8459541" y="3631523"/>
            <a:ext cx="0" cy="3667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직선 화살표 연결선 104"/>
          <p:cNvCxnSpPr/>
          <p:nvPr/>
        </p:nvCxnSpPr>
        <p:spPr>
          <a:xfrm>
            <a:off x="7720195" y="3631523"/>
            <a:ext cx="0" cy="3667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직선 화살표 연결선 105"/>
          <p:cNvCxnSpPr/>
          <p:nvPr/>
        </p:nvCxnSpPr>
        <p:spPr>
          <a:xfrm>
            <a:off x="6932679" y="3631523"/>
            <a:ext cx="0" cy="3667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3" name="직선 화살표 연결선 532"/>
          <p:cNvCxnSpPr>
            <a:stCxn id="47" idx="3"/>
            <a:endCxn id="50" idx="1"/>
          </p:cNvCxnSpPr>
          <p:nvPr/>
        </p:nvCxnSpPr>
        <p:spPr>
          <a:xfrm>
            <a:off x="2770705" y="3105784"/>
            <a:ext cx="1546840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5" name="직선 화살표 연결선 534"/>
          <p:cNvCxnSpPr>
            <a:stCxn id="50" idx="3"/>
          </p:cNvCxnSpPr>
          <p:nvPr/>
        </p:nvCxnSpPr>
        <p:spPr>
          <a:xfrm flipV="1">
            <a:off x="5077004" y="3105784"/>
            <a:ext cx="1717715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0" name="직선 연결선 539"/>
          <p:cNvCxnSpPr>
            <a:stCxn id="8" idx="1"/>
          </p:cNvCxnSpPr>
          <p:nvPr/>
        </p:nvCxnSpPr>
        <p:spPr>
          <a:xfrm flipH="1">
            <a:off x="65875" y="2020605"/>
            <a:ext cx="425297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1" name="직선 연결선 550"/>
          <p:cNvCxnSpPr/>
          <p:nvPr/>
        </p:nvCxnSpPr>
        <p:spPr>
          <a:xfrm>
            <a:off x="65874" y="2020605"/>
            <a:ext cx="0" cy="214850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5" name="직선 화살표 연결선 554"/>
          <p:cNvCxnSpPr>
            <a:stCxn id="50" idx="2"/>
          </p:cNvCxnSpPr>
          <p:nvPr/>
        </p:nvCxnSpPr>
        <p:spPr>
          <a:xfrm>
            <a:off x="4697275" y="3307258"/>
            <a:ext cx="2604" cy="6980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8" name="직선 화살표 연결선 557"/>
          <p:cNvCxnSpPr>
            <a:endCxn id="11" idx="1"/>
          </p:cNvCxnSpPr>
          <p:nvPr/>
        </p:nvCxnSpPr>
        <p:spPr>
          <a:xfrm>
            <a:off x="65874" y="4169114"/>
            <a:ext cx="199918" cy="36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3" name="직선 화살표 연결선 562"/>
          <p:cNvCxnSpPr>
            <a:endCxn id="38" idx="3"/>
          </p:cNvCxnSpPr>
          <p:nvPr/>
        </p:nvCxnSpPr>
        <p:spPr>
          <a:xfrm flipH="1" flipV="1">
            <a:off x="8822459" y="4181407"/>
            <a:ext cx="255667" cy="742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5" name="직선 연결선 564"/>
          <p:cNvCxnSpPr/>
          <p:nvPr/>
        </p:nvCxnSpPr>
        <p:spPr>
          <a:xfrm flipV="1">
            <a:off x="9078126" y="2020606"/>
            <a:ext cx="0" cy="216451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7" name="직선 연결선 566"/>
          <p:cNvCxnSpPr>
            <a:stCxn id="8" idx="3"/>
          </p:cNvCxnSpPr>
          <p:nvPr/>
        </p:nvCxnSpPr>
        <p:spPr>
          <a:xfrm>
            <a:off x="5078306" y="2020605"/>
            <a:ext cx="399981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724604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sldNum" sz="quarter" idx="2"/>
          </p:nvPr>
        </p:nvSpPr>
        <p:spPr>
          <a:xfrm>
            <a:off x="8891494" y="6373147"/>
            <a:ext cx="175132" cy="27900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233487" y="239271"/>
            <a:ext cx="2748903" cy="3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7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Futura Bk BT"/>
              </a:rPr>
              <a:t>내비게이션 설계</a:t>
            </a:r>
            <a:endParaRPr sz="17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sp>
        <p:nvSpPr>
          <p:cNvPr id="5" name="Shape 544"/>
          <p:cNvSpPr/>
          <p:nvPr/>
        </p:nvSpPr>
        <p:spPr>
          <a:xfrm>
            <a:off x="1888577" y="363251"/>
            <a:ext cx="2748903" cy="232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092" tIns="39092" rIns="39092" bIns="39092">
            <a:spAutoFit/>
          </a:bodyPr>
          <a:lstStyle/>
          <a:p>
            <a:pPr defTabSz="903276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Futura Bk BT"/>
              </a:rPr>
              <a:t>착한가격노원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  <a:cs typeface="Futura Bk B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1" y="1075409"/>
            <a:ext cx="910340" cy="17460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09" y="3779120"/>
            <a:ext cx="623643" cy="12700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31" y="2209570"/>
            <a:ext cx="2900993" cy="12700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30" y="1095387"/>
            <a:ext cx="1329308" cy="17459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49" y="694946"/>
            <a:ext cx="2869052" cy="12734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856" y="772139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인트로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42" y="3254812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메인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56" y="5214468"/>
            <a:ext cx="1279636" cy="1303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43" y="5218748"/>
            <a:ext cx="1901348" cy="12907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25"/>
          <a:stretch/>
        </p:blipFill>
        <p:spPr>
          <a:xfrm>
            <a:off x="233487" y="3539400"/>
            <a:ext cx="940798" cy="17629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40033" y="693746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업종별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59606" y="3761118"/>
            <a:ext cx="769759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>
                <a:solidFill>
                  <a:srgbClr val="000000"/>
                </a:solidFill>
                <a:sym typeface="Apple SD 산돌고딕 Neo 옅은체"/>
              </a:rPr>
              <a:t>상호 검색</a:t>
            </a:r>
            <a:endParaRPr lang="ko-KR" altLang="en-US" sz="10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9606" y="5204263"/>
            <a:ext cx="769759" cy="3799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착한가격</a:t>
            </a:r>
            <a:endParaRPr lang="en-US" altLang="ko-KR" sz="1000" dirty="0">
              <a:solidFill>
                <a:srgbClr val="000000"/>
              </a:solidFill>
              <a:sym typeface="Apple SD 산돌고딕 Neo 옅은체"/>
            </a:endParaRPr>
          </a:p>
          <a:p>
            <a:pPr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업소란</a:t>
            </a:r>
            <a:r>
              <a:rPr lang="en-US" altLang="ko-KR" sz="1000" dirty="0">
                <a:solidFill>
                  <a:srgbClr val="000000"/>
                </a:solidFill>
                <a:sym typeface="Apple SD 산돌고딕 Neo 옅은체"/>
              </a:rPr>
              <a:t>?</a:t>
            </a:r>
            <a:endParaRPr lang="ko-KR" altLang="en-US" sz="1000" dirty="0">
              <a:solidFill>
                <a:srgbClr val="000000"/>
              </a:solidFill>
              <a:sym typeface="Apple SD 산돌고딕 Neo 옅은체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77" y="4239090"/>
            <a:ext cx="865660" cy="17629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904297" y="3963640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메뉴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69477" y="1994325"/>
            <a:ext cx="277961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>
                <a:solidFill>
                  <a:srgbClr val="000000"/>
                </a:solidFill>
                <a:sym typeface="Apple SD 산돌고딕 Neo 옅은체"/>
              </a:rPr>
              <a:t>식당</a:t>
            </a:r>
            <a:endParaRPr lang="ko-KR" altLang="en-US" sz="7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8700" y="1982897"/>
            <a:ext cx="399637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세탁업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8854" y="3490981"/>
            <a:ext cx="539207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>
                <a:solidFill>
                  <a:srgbClr val="000000"/>
                </a:solidFill>
                <a:sym typeface="Apple SD 산돌고딕 Neo 옅은체"/>
              </a:rPr>
              <a:t>이미용업</a:t>
            </a:r>
            <a:endParaRPr lang="ko-KR" altLang="en-US" sz="7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72948" y="3490981"/>
            <a:ext cx="371140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목욕업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42811" y="1971268"/>
            <a:ext cx="339519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/>
              <a:t>숙박업</a:t>
            </a:r>
            <a:endParaRPr lang="ko-KR" altLang="en-US" sz="700" dirty="0">
              <a:solidFill>
                <a:srgbClr val="000000"/>
              </a:solidFill>
              <a:sym typeface="Apple SD 산돌고딕 Neo 옅은체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76827" y="3491040"/>
            <a:ext cx="671487" cy="1837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기타서비스업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67413" y="6517468"/>
            <a:ext cx="623644" cy="2885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착한가격업소</a:t>
            </a:r>
            <a:endParaRPr lang="en-US" altLang="ko-KR" sz="700" dirty="0">
              <a:solidFill>
                <a:srgbClr val="000000"/>
              </a:solidFill>
              <a:sym typeface="Apple SD 산돌고딕 Neo 옅은체"/>
            </a:endParaRPr>
          </a:p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안내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77715" y="6571569"/>
            <a:ext cx="490603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지정 현황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99055" y="6571569"/>
            <a:ext cx="490603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지정 기준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67269" y="6571569"/>
            <a:ext cx="490603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지정 절차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99747" y="6571569"/>
            <a:ext cx="490603" cy="180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700" dirty="0">
                <a:solidFill>
                  <a:srgbClr val="000000"/>
                </a:solidFill>
                <a:sym typeface="Apple SD 산돌고딕 Neo 옅은체"/>
              </a:rPr>
              <a:t>지정 혜택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/>
          <a:stretch/>
        </p:blipFill>
        <p:spPr>
          <a:xfrm>
            <a:off x="1791133" y="1049360"/>
            <a:ext cx="856903" cy="1762933"/>
          </a:xfrm>
          <a:prstGeom prst="rect">
            <a:avLst/>
          </a:prstGeom>
        </p:spPr>
      </p:pic>
      <p:cxnSp>
        <p:nvCxnSpPr>
          <p:cNvPr id="52" name="직선 화살표 연결선 51"/>
          <p:cNvCxnSpPr/>
          <p:nvPr/>
        </p:nvCxnSpPr>
        <p:spPr>
          <a:xfrm>
            <a:off x="610061" y="2896238"/>
            <a:ext cx="0" cy="30371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8" name="직선 연결선 517"/>
          <p:cNvCxnSpPr/>
          <p:nvPr/>
        </p:nvCxnSpPr>
        <p:spPr>
          <a:xfrm flipV="1">
            <a:off x="1455746" y="1948421"/>
            <a:ext cx="0" cy="344579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0" name="직선 화살표 연결선 519"/>
          <p:cNvCxnSpPr/>
          <p:nvPr/>
        </p:nvCxnSpPr>
        <p:spPr>
          <a:xfrm>
            <a:off x="1455747" y="1948421"/>
            <a:ext cx="275999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3" name="직선 화살표 연결선 522"/>
          <p:cNvCxnSpPr/>
          <p:nvPr/>
        </p:nvCxnSpPr>
        <p:spPr>
          <a:xfrm flipH="1">
            <a:off x="1174285" y="4399941"/>
            <a:ext cx="28146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5" name="직선 화살표 연결선 524"/>
          <p:cNvCxnSpPr/>
          <p:nvPr/>
        </p:nvCxnSpPr>
        <p:spPr>
          <a:xfrm>
            <a:off x="1455747" y="5394216"/>
            <a:ext cx="275999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7" name="직선 연결선 526"/>
          <p:cNvCxnSpPr/>
          <p:nvPr/>
        </p:nvCxnSpPr>
        <p:spPr>
          <a:xfrm>
            <a:off x="3103712" y="1758190"/>
            <a:ext cx="0" cy="424383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9" name="직선 화살표 연결선 528"/>
          <p:cNvCxnSpPr/>
          <p:nvPr/>
        </p:nvCxnSpPr>
        <p:spPr>
          <a:xfrm flipH="1">
            <a:off x="2698667" y="5049180"/>
            <a:ext cx="405045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1" name="직선 화살표 연결선 530"/>
          <p:cNvCxnSpPr/>
          <p:nvPr/>
        </p:nvCxnSpPr>
        <p:spPr>
          <a:xfrm>
            <a:off x="3103712" y="1758189"/>
            <a:ext cx="860721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직선 화살표 연결선 88"/>
          <p:cNvCxnSpPr/>
          <p:nvPr/>
        </p:nvCxnSpPr>
        <p:spPr>
          <a:xfrm>
            <a:off x="3103712" y="4399941"/>
            <a:ext cx="860721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직선 화살표 연결선 89"/>
          <p:cNvCxnSpPr/>
          <p:nvPr/>
        </p:nvCxnSpPr>
        <p:spPr>
          <a:xfrm>
            <a:off x="3103712" y="6002023"/>
            <a:ext cx="860721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3" name="직선 화살표 연결선 532"/>
          <p:cNvCxnSpPr/>
          <p:nvPr/>
        </p:nvCxnSpPr>
        <p:spPr>
          <a:xfrm>
            <a:off x="7103531" y="2023278"/>
            <a:ext cx="585660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TextBox 92"/>
          <p:cNvSpPr txBox="1"/>
          <p:nvPr/>
        </p:nvSpPr>
        <p:spPr>
          <a:xfrm>
            <a:off x="1904297" y="772139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전화걸기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913621" y="838116"/>
            <a:ext cx="591847" cy="2260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0" hangingPunct="0"/>
            <a:r>
              <a:rPr lang="ko-KR" altLang="en-US" sz="1000" dirty="0">
                <a:solidFill>
                  <a:srgbClr val="000000"/>
                </a:solidFill>
                <a:sym typeface="Apple SD 산돌고딕 Neo 옅은체"/>
              </a:rPr>
              <a:t>전화걸기</a:t>
            </a:r>
          </a:p>
        </p:txBody>
      </p:sp>
    </p:spTree>
    <p:extLst>
      <p:ext uri="{BB962C8B-B14F-4D97-AF65-F5344CB8AC3E}">
        <p14:creationId xmlns:p14="http://schemas.microsoft.com/office/powerpoint/2010/main" val="32555586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938265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855198"/>
            <a:ext cx="5628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 조사하기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_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경험 조사에서의 핵심 내용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467544" y="1700808"/>
            <a:ext cx="8280920" cy="482453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191683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바른생각" pitchFamily="18" charset="-127"/>
                <a:ea typeface="a바른생각" pitchFamily="18" charset="-127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어떤 사용자가 어떤 정황에서 해당 스마트문화콘텐츠앱을 사용하는가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지역 평균보다 저렴한 가격에 서비스를 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이용하고싶은 남녀노소 누구나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사용자가 스마트문화콘텐츠앱에 대해 어떠한 인식을 갖고 있는가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-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정보가 다양하지않고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보기 불편한 디자인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사용자가 실제 스마트문화콘텐츠앱을 어떻게 사용하는가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지역 평균보다 저렴한 가격에 서비스를 이용하고 싶을때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스마트문화콘텐츠앱 사용 시 사용자가 범하는 실수는 무엇인가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?</a:t>
            </a: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앱에 나와있는 가격을 잘못본다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비슷한 상호명을 잘못찾아간다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95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218185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375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바른생각" pitchFamily="18" charset="-127"/>
                <a:ea typeface="a바른생각" pitchFamily="18" charset="-127"/>
              </a:rPr>
              <a:t>사용자 조사하기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바른생각" pitchFamily="18" charset="-127"/>
                <a:ea typeface="a바른생각" pitchFamily="18" charset="-127"/>
              </a:rPr>
              <a:t>_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바른생각" pitchFamily="18" charset="-127"/>
                <a:ea typeface="a바른생각" pitchFamily="18" charset="-127"/>
              </a:rPr>
              <a:t>타깃 사용자 선정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07504" y="1988840"/>
            <a:ext cx="8934676" cy="3456384"/>
            <a:chOff x="101820" y="1700808"/>
            <a:chExt cx="8934676" cy="3456384"/>
          </a:xfrm>
        </p:grpSpPr>
        <p:grpSp>
          <p:nvGrpSpPr>
            <p:cNvPr id="35" name="그룹 34"/>
            <p:cNvGrpSpPr/>
            <p:nvPr/>
          </p:nvGrpSpPr>
          <p:grpSpPr>
            <a:xfrm>
              <a:off x="101820" y="1700808"/>
              <a:ext cx="8934676" cy="3456384"/>
              <a:chOff x="454671" y="2204864"/>
              <a:chExt cx="10596942" cy="367240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97411" y="2204864"/>
                <a:ext cx="2440408" cy="36724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454671" y="2204864"/>
                <a:ext cx="2440408" cy="367240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611205" y="2204864"/>
                <a:ext cx="2440408" cy="36724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5940152" y="2204864"/>
                <a:ext cx="2440408" cy="367240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/>
              <p:cNvGrpSpPr/>
              <p:nvPr/>
            </p:nvGrpSpPr>
            <p:grpSpPr>
              <a:xfrm>
                <a:off x="1214558" y="2238252"/>
                <a:ext cx="9172832" cy="388698"/>
                <a:chOff x="1179858" y="2238252"/>
                <a:chExt cx="9172832" cy="388698"/>
              </a:xfrm>
            </p:grpSpPr>
            <p:cxnSp>
              <p:nvCxnSpPr>
                <p:cNvPr id="17" name="직선 연결선 16"/>
                <p:cNvCxnSpPr/>
                <p:nvPr/>
              </p:nvCxnSpPr>
              <p:spPr>
                <a:xfrm>
                  <a:off x="1280175" y="2626950"/>
                  <a:ext cx="720000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직사각형 20"/>
                <p:cNvSpPr/>
                <p:nvPr/>
              </p:nvSpPr>
              <p:spPr>
                <a:xfrm>
                  <a:off x="1179858" y="2259963"/>
                  <a:ext cx="949097" cy="359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박형준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3908365" y="2238252"/>
                  <a:ext cx="949097" cy="3597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김자인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6651106" y="2238252"/>
                  <a:ext cx="949097" cy="359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노관범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403593" y="2259963"/>
                  <a:ext cx="949097" cy="359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명정흔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4057616" y="2626950"/>
                <a:ext cx="6215227" cy="0"/>
                <a:chOff x="4040469" y="2626950"/>
                <a:chExt cx="6215227" cy="0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4040469" y="2626950"/>
                  <a:ext cx="720000" cy="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>
                  <a:off x="9535696" y="2626950"/>
                  <a:ext cx="720000" cy="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>
              <a:xfrm>
                <a:off x="6800356" y="2626949"/>
                <a:ext cx="720000" cy="0"/>
              </a:xfrm>
              <a:prstGeom prst="line">
                <a:avLst/>
              </a:prstGeom>
              <a:ln w="190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64" y="2293243"/>
              <a:ext cx="703709" cy="70370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7504" y="3245336"/>
              <a:ext cx="199289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성별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남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거주지역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노원구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직업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무직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이용동기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저렴한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업소를 찾기 위해서 </a:t>
              </a: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기술적숙련도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숙련자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사용형태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시간과 빈도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):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평일 점심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기대와 요구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다양한 정보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35093" y="3236704"/>
              <a:ext cx="199289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성별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거주지역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강북구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직업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대학생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이용동기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저렴한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업소를 찾기 위해서 </a:t>
              </a: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기술적숙련도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숙련자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사용형태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시간과 빈도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):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주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말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점심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기대와 요구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다양한 정보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59186" y="3228072"/>
              <a:ext cx="1992891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성별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남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거주지역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도봉구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직업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무직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이용동기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저렴한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업소를 찾기 위해서 </a:t>
              </a: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기술적숙련도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초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보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자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사용형태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시간과 빈도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):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평일 저녁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기대와 요구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초보자도 이용할 수 있는 앱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11250" y="3228071"/>
              <a:ext cx="1992891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성별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거주지역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성북구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직업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직장인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이용동기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저렴한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업소를 찾기 위해서 </a:t>
              </a: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기술적숙련도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전문가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사용형태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시간과 빈도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):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주말 저녁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marL="228600" indent="-228600">
                <a:buFont typeface="Arial" pitchFamily="34" charset="0"/>
                <a:buChar char="•"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기대와 요구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아름다운 디자인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03" y="2289055"/>
              <a:ext cx="696841" cy="69684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513" y="2288714"/>
              <a:ext cx="708238" cy="7082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764" y="2288715"/>
              <a:ext cx="697182" cy="69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사용자 조사하기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사용자 조사 내용 설계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467544" y="1700808"/>
            <a:ext cx="8280920" cy="482453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5452" y="1919141"/>
            <a:ext cx="8011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설문조사 내용 </a:t>
            </a:r>
            <a:r>
              <a:rPr lang="ko-KR" altLang="en-US" dirty="0" smtClean="0">
                <a:latin typeface="+mn-ea"/>
              </a:rPr>
              <a:t>설계하기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바른생각" pitchFamily="18" charset="-127"/>
                <a:ea typeface="a바른생각" pitchFamily="18" charset="-127"/>
              </a:rPr>
              <a:t> 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20394"/>
              </p:ext>
            </p:extLst>
          </p:nvPr>
        </p:nvGraphicFramePr>
        <p:xfrm>
          <a:off x="848760" y="2564904"/>
          <a:ext cx="7518487" cy="3223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50336"/>
                <a:gridCol w="504056"/>
                <a:gridCol w="864095"/>
              </a:tblGrid>
              <a:tr h="593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아니오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내용은 이해하기 쉬운가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정보량이 적절한가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주제를 잘 설명해주는가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00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자료를 주제에 맞게 찾았는가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이미지가 주제와 어울리는가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개수가 적절한가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이미지의 크기가 적절한가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87" y="1250935"/>
            <a:ext cx="5650233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47887" y="855199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사용자 조사하기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사용자 조사 내용 설계</a:t>
            </a:r>
          </a:p>
        </p:txBody>
      </p:sp>
      <p:sp>
        <p:nvSpPr>
          <p:cNvPr id="3" name="대각선 방향의 모서리가 잘린 사각형 2"/>
          <p:cNvSpPr/>
          <p:nvPr/>
        </p:nvSpPr>
        <p:spPr>
          <a:xfrm flipH="1">
            <a:off x="467544" y="1700808"/>
            <a:ext cx="8280920" cy="4824536"/>
          </a:xfrm>
          <a:prstGeom prst="snip2DiagRect">
            <a:avLst>
              <a:gd name="adj1" fmla="val 0"/>
              <a:gd name="adj2" fmla="val 11200"/>
            </a:avLst>
          </a:prstGeom>
          <a:solidFill>
            <a:schemeClr val="bg1">
              <a:lumMod val="95000"/>
              <a:alpha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5452" y="1724030"/>
            <a:ext cx="80110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필드리서치 내용 설계하기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필드리서치 </a:t>
            </a:r>
            <a:r>
              <a:rPr lang="ko-KR" altLang="en-US" dirty="0">
                <a:latin typeface="+mn-ea"/>
              </a:rPr>
              <a:t>대상을 선정한다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인원 </a:t>
            </a:r>
            <a:r>
              <a:rPr lang="en-US" altLang="ko-KR" dirty="0">
                <a:latin typeface="+mn-ea"/>
              </a:rPr>
              <a:t>: 4</a:t>
            </a:r>
            <a:r>
              <a:rPr lang="ko-KR" altLang="en-US" dirty="0">
                <a:latin typeface="+mn-ea"/>
              </a:rPr>
              <a:t>명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조건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가성비를 좋아하는 </a:t>
            </a:r>
            <a:r>
              <a:rPr lang="en-US" altLang="ko-KR" dirty="0">
                <a:latin typeface="+mn-ea"/>
              </a:rPr>
              <a:t>20</a:t>
            </a:r>
            <a:r>
              <a:rPr lang="ko-KR" altLang="en-US" dirty="0">
                <a:latin typeface="+mn-ea"/>
              </a:rPr>
              <a:t>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리크루팅 가이드라인을 작성한다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조사 참여자 모집 조건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가성비를 좋아하는 </a:t>
            </a:r>
            <a:r>
              <a:rPr lang="en-US" altLang="ko-KR" dirty="0">
                <a:latin typeface="+mn-ea"/>
              </a:rPr>
              <a:t>20</a:t>
            </a:r>
            <a:r>
              <a:rPr lang="ko-KR" altLang="en-US" dirty="0">
                <a:latin typeface="+mn-ea"/>
              </a:rPr>
              <a:t>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모집 기간 </a:t>
            </a:r>
            <a:r>
              <a:rPr lang="en-US" altLang="ko-KR" dirty="0">
                <a:latin typeface="+mn-ea"/>
              </a:rPr>
              <a:t>: 06</a:t>
            </a:r>
            <a:r>
              <a:rPr lang="ko-KR" altLang="en-US" dirty="0">
                <a:latin typeface="+mn-ea"/>
              </a:rPr>
              <a:t>월</a:t>
            </a:r>
            <a:r>
              <a:rPr lang="en-US" altLang="ko-KR" dirty="0">
                <a:latin typeface="+mn-ea"/>
              </a:rPr>
              <a:t>27</a:t>
            </a:r>
            <a:r>
              <a:rPr lang="ko-KR" altLang="en-US" dirty="0">
                <a:latin typeface="+mn-ea"/>
              </a:rPr>
              <a:t>일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모집 장소 </a:t>
            </a:r>
            <a:r>
              <a:rPr lang="en-US" altLang="ko-KR" dirty="0">
                <a:latin typeface="+mn-ea"/>
              </a:rPr>
              <a:t>:  </a:t>
            </a:r>
            <a:r>
              <a:rPr lang="ko-KR" altLang="en-US" dirty="0">
                <a:latin typeface="+mn-ea"/>
              </a:rPr>
              <a:t>노원구 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+mn-ea"/>
              </a:rPr>
              <a:t>필드리서치 수행 내용을 작성한다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- </a:t>
            </a:r>
            <a:r>
              <a:rPr lang="ko-KR" altLang="en-US" dirty="0" smtClean="0">
                <a:latin typeface="+mn-ea"/>
              </a:rPr>
              <a:t>다른 가게보다 가격이 저렴한가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앱 사용이 간편한가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앱 사용시 오류가 발견되었는가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기존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다른 앱과의 차별성이 있는가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a바른생각" pitchFamily="18" charset="-127"/>
              <a:ea typeface="a바른생각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7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1-2. </a:t>
            </a:r>
            <a:r>
              <a:rPr lang="ko-KR" altLang="en-US" dirty="0" smtClean="0"/>
              <a:t>사용자 분석하기</a:t>
            </a:r>
            <a:endParaRPr lang="ko-KR" altLang="en-US" dirty="0"/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180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2517</Words>
  <Application>Microsoft Office PowerPoint</Application>
  <PresentationFormat>화면 슬라이드 쇼(4:3)</PresentationFormat>
  <Paragraphs>636</Paragraphs>
  <Slides>45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UI/UX 가이드</vt:lpstr>
      <vt:lpstr>PowerPoint 프레젠테이션</vt:lpstr>
      <vt:lpstr>PowerPoint 프레젠테이션</vt:lpstr>
      <vt:lpstr>1-1. 사용자 조사하기</vt:lpstr>
      <vt:lpstr>PowerPoint 프레젠테이션</vt:lpstr>
      <vt:lpstr>PowerPoint 프레젠테이션</vt:lpstr>
      <vt:lpstr>PowerPoint 프레젠테이션</vt:lpstr>
      <vt:lpstr>PowerPoint 프레젠테이션</vt:lpstr>
      <vt:lpstr>1-2. 사용자 분석하기</vt:lpstr>
      <vt:lpstr>PowerPoint 프레젠테이션</vt:lpstr>
      <vt:lpstr>PowerPoint 프레젠테이션</vt:lpstr>
      <vt:lpstr>PowerPoint 프레젠테이션</vt:lpstr>
      <vt:lpstr>PowerPoint 프레젠테이션</vt:lpstr>
      <vt:lpstr>1-3. UX 전략 도출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2-1. 정보 구조 설계</vt:lpstr>
      <vt:lpstr>PowerPoint 프레젠테이션</vt:lpstr>
      <vt:lpstr>PowerPoint 프레젠테이션</vt:lpstr>
      <vt:lpstr>PowerPoint 프레젠테이션</vt:lpstr>
      <vt:lpstr>PowerPoint 프레젠테이션</vt:lpstr>
      <vt:lpstr>2-2. 앱스토리보드</vt:lpstr>
      <vt:lpstr>Revision History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2-3. 워크플로우 제작</vt:lpstr>
      <vt:lpstr>PowerPoint 프레젠테이션</vt:lpstr>
      <vt:lpstr>PowerPoint 프레젠테이션</vt:lpstr>
      <vt:lpstr>PowerPoint 프레젠테이션</vt:lpstr>
      <vt:lpstr>PowerPoint 프레젠테이션</vt:lpstr>
      <vt:lpstr>2-4. 네비게이션 설계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51</cp:revision>
  <dcterms:created xsi:type="dcterms:W3CDTF">2018-07-26T01:51:58Z</dcterms:created>
  <dcterms:modified xsi:type="dcterms:W3CDTF">2018-07-27T01:00:18Z</dcterms:modified>
</cp:coreProperties>
</file>